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4" d="100"/>
          <a:sy n="64" d="100"/>
        </p:scale>
        <p:origin x="32"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28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ladressedakar.com/" TargetMode="External"/><Relationship Id="rId13" Type="http://schemas.openxmlformats.org/officeDocument/2006/relationships/hyperlink" Target="https://terroubi.com/fr/" TargetMode="External"/><Relationship Id="rId18" Type="http://schemas.openxmlformats.org/officeDocument/2006/relationships/hyperlink" Target="https://en.hotelbomadakar.com/" TargetMode="External"/><Relationship Id="rId3" Type="http://schemas.openxmlformats.org/officeDocument/2006/relationships/image" Target="../media/image1.png"/><Relationship Id="rId21" Type="http://schemas.openxmlformats.org/officeDocument/2006/relationships/hyperlink" Target="mailto:daouda.diouf@artp.sn" TargetMode="External"/><Relationship Id="rId7" Type="http://schemas.openxmlformats.org/officeDocument/2006/relationships/hyperlink" Target="https://www.kingfahdpalacehotels.com/" TargetMode="External"/><Relationship Id="rId12" Type="http://schemas.openxmlformats.org/officeDocument/2006/relationships/hyperlink" Target="https://www.azalai.com/" TargetMode="External"/><Relationship Id="rId17" Type="http://schemas.openxmlformats.org/officeDocument/2006/relationships/hyperlink" Target="https://www.casinoducapvert.com/fr/hotel" TargetMode="External"/><Relationship Id="rId2" Type="http://schemas.openxmlformats.org/officeDocument/2006/relationships/notesSlide" Target="../notesSlides/notesSlide10.xml"/><Relationship Id="rId16" Type="http://schemas.openxmlformats.org/officeDocument/2006/relationships/hyperlink" Target="https://www.radissonhotels.com/fr-fr/hotels/radisson-individuals-noom-dakar-sea-plaza" TargetMode="External"/><Relationship Id="rId20" Type="http://schemas.openxmlformats.org/officeDocument/2006/relationships/hyperlink" Target="mailto:mariama.ndao@artp.sn" TargetMode="Externa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hyperlink" Target="https://hotelfleurdelysdakar.com/almadies/" TargetMode="External"/><Relationship Id="rId5" Type="http://schemas.openxmlformats.org/officeDocument/2006/relationships/image" Target="../media/image82.png"/><Relationship Id="rId15" Type="http://schemas.openxmlformats.org/officeDocument/2006/relationships/hyperlink" Target="https://www.onomohotels.com/hotel/onomo-hotel-dakar/" TargetMode="External"/><Relationship Id="rId10" Type="http://schemas.openxmlformats.org/officeDocument/2006/relationships/hyperlink" Target="https://www.mangalis.com/hotels/yaas-hotel-almadies-dakar/" TargetMode="External"/><Relationship Id="rId19" Type="http://schemas.openxmlformats.org/officeDocument/2006/relationships/hyperlink" Target="mailto:kadjo.diop@artp.sn" TargetMode="External"/><Relationship Id="rId4" Type="http://schemas.openxmlformats.org/officeDocument/2006/relationships/image" Target="../media/image81.png"/><Relationship Id="rId9" Type="http://schemas.openxmlformats.org/officeDocument/2006/relationships/hyperlink" Target="https://lodgedesalmadies.com/" TargetMode="External"/><Relationship Id="rId14" Type="http://schemas.openxmlformats.org/officeDocument/2006/relationships/hyperlink" Target="https://hotel-colonia.dakar-hotels-sn.com/f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hyperlink" Target="mailto:https://www.kingfahdpalacehotels.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Reservation.dakar@kingfahdpalacehotels.com" TargetMode="External"/><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1.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1.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7.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54.png"/><Relationship Id="rId18" Type="http://schemas.openxmlformats.org/officeDocument/2006/relationships/image" Target="../media/image60.png"/><Relationship Id="rId3" Type="http://schemas.openxmlformats.org/officeDocument/2006/relationships/image" Target="../media/image1.png"/><Relationship Id="rId21" Type="http://schemas.openxmlformats.org/officeDocument/2006/relationships/image" Target="../media/image73.png"/><Relationship Id="rId7" Type="http://schemas.openxmlformats.org/officeDocument/2006/relationships/image" Target="../media/image47.png"/><Relationship Id="rId12" Type="http://schemas.openxmlformats.org/officeDocument/2006/relationships/image" Target="../media/image68.png"/><Relationship Id="rId17" Type="http://schemas.openxmlformats.org/officeDocument/2006/relationships/image" Target="../media/image58.png"/><Relationship Id="rId2" Type="http://schemas.openxmlformats.org/officeDocument/2006/relationships/notesSlide" Target="../notesSlides/notesSlide8.xml"/><Relationship Id="rId16" Type="http://schemas.openxmlformats.org/officeDocument/2006/relationships/image" Target="../media/image70.png"/><Relationship Id="rId20"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6.png"/><Relationship Id="rId10" Type="http://schemas.openxmlformats.org/officeDocument/2006/relationships/image" Target="../media/image52.png"/><Relationship Id="rId19"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67.png"/><Relationship Id="rId14" Type="http://schemas.openxmlformats.org/officeDocument/2006/relationships/image" Target="../media/image69.png"/><Relationship Id="rId22"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77.png"/><Relationship Id="rId12" Type="http://schemas.openxmlformats.org/officeDocument/2006/relationships/hyperlink" Target="https://tally.so/r/3x6p9y"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hyperlink" Target="mailto:kevin.ndong@artp.sn" TargetMode="External"/><Relationship Id="rId5" Type="http://schemas.openxmlformats.org/officeDocument/2006/relationships/image" Target="../media/image3.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sp>
        <p:nvSpPr>
          <p:cNvPr id="3" name="Text 0"/>
          <p:cNvSpPr/>
          <p:nvPr/>
        </p:nvSpPr>
        <p:spPr>
          <a:xfrm>
            <a:off x="1011803" y="7417451"/>
            <a:ext cx="8886825" cy="2190750"/>
          </a:xfrm>
          <a:prstGeom prst="rect">
            <a:avLst/>
          </a:prstGeom>
          <a:noFill/>
          <a:ln/>
        </p:spPr>
        <p:txBody>
          <a:bodyPr wrap="square" lIns="0" tIns="0" rIns="0" bIns="0" rtlCol="0" anchor="ctr"/>
          <a:lstStyle/>
          <a:p>
            <a:pPr marL="0" indent="0" algn="l">
              <a:lnSpc>
                <a:spcPct val="79650"/>
              </a:lnSpc>
              <a:buNone/>
            </a:pPr>
            <a:r>
              <a:rPr lang="en-US" sz="7200" b="1" dirty="0">
                <a:solidFill>
                  <a:srgbClr val="FFFFFF"/>
                </a:solidFill>
                <a:latin typeface="Poppins" pitchFamily="34" charset="0"/>
                <a:ea typeface="Poppins" pitchFamily="34" charset="-122"/>
                <a:cs typeface="Poppins" pitchFamily="34" charset="-120"/>
              </a:rPr>
              <a:t>International Tech Summit 2028</a:t>
            </a:r>
            <a:endParaRPr lang="en-US" sz="7200" dirty="0"/>
          </a:p>
        </p:txBody>
      </p:sp>
      <p:pic>
        <p:nvPicPr>
          <p:cNvPr id="4" name="Image 1" descr="preencoded.png"/>
          <p:cNvPicPr>
            <a:picLocks noChangeAspect="1"/>
          </p:cNvPicPr>
          <p:nvPr/>
        </p:nvPicPr>
        <p:blipFill>
          <a:blip r:embed="rId4"/>
          <a:stretch>
            <a:fillRect/>
          </a:stretch>
        </p:blipFill>
        <p:spPr>
          <a:xfrm>
            <a:off x="16535400" y="-114"/>
            <a:ext cx="1752600" cy="10287000"/>
          </a:xfrm>
          <a:prstGeom prst="rect">
            <a:avLst/>
          </a:prstGeom>
        </p:spPr>
      </p:pic>
      <p:pic>
        <p:nvPicPr>
          <p:cNvPr id="5" name="Image 2" descr="preencoded.png"/>
          <p:cNvPicPr>
            <a:picLocks noChangeAspect="1"/>
          </p:cNvPicPr>
          <p:nvPr/>
        </p:nvPicPr>
        <p:blipFill>
          <a:blip r:embed="rId5"/>
          <a:stretch>
            <a:fillRect/>
          </a:stretch>
        </p:blipFill>
        <p:spPr>
          <a:xfrm rot="-5402820">
            <a:off x="15902654" y="4542396"/>
            <a:ext cx="1428750" cy="923925"/>
          </a:xfrm>
          <a:prstGeom prst="rect">
            <a:avLst/>
          </a:prstGeom>
        </p:spPr>
      </p:pic>
      <p:pic>
        <p:nvPicPr>
          <p:cNvPr id="6" name="Image 3" descr="preencoded.png"/>
          <p:cNvPicPr>
            <a:picLocks noChangeAspect="1"/>
          </p:cNvPicPr>
          <p:nvPr/>
        </p:nvPicPr>
        <p:blipFill>
          <a:blip r:embed="rId6"/>
          <a:stretch>
            <a:fillRect/>
          </a:stretch>
        </p:blipFill>
        <p:spPr>
          <a:xfrm>
            <a:off x="4467901" y="9511246"/>
            <a:ext cx="8772525" cy="457200"/>
          </a:xfrm>
          <a:prstGeom prst="rect">
            <a:avLst/>
          </a:prstGeom>
        </p:spPr>
      </p:pic>
      <p:sp>
        <p:nvSpPr>
          <p:cNvPr id="7" name="Text 1"/>
          <p:cNvSpPr/>
          <p:nvPr/>
        </p:nvSpPr>
        <p:spPr>
          <a:xfrm>
            <a:off x="1012174" y="6604111"/>
            <a:ext cx="6734175" cy="561975"/>
          </a:xfrm>
          <a:prstGeom prst="rect">
            <a:avLst/>
          </a:prstGeom>
          <a:noFill/>
          <a:ln/>
        </p:spPr>
        <p:txBody>
          <a:bodyPr wrap="square" lIns="0" tIns="0" rIns="0" bIns="0" rtlCol="0" anchor="ctr"/>
          <a:lstStyle/>
          <a:p>
            <a:pPr marL="0" indent="0" algn="l">
              <a:lnSpc>
                <a:spcPct val="92663"/>
              </a:lnSpc>
              <a:buNone/>
            </a:pPr>
            <a:r>
              <a:rPr lang="en-US" sz="3150" dirty="0">
                <a:solidFill>
                  <a:srgbClr val="FFFFFF"/>
                </a:solidFill>
                <a:latin typeface="Poppins" pitchFamily="34" charset="0"/>
                <a:ea typeface="Poppins" pitchFamily="34" charset="-122"/>
                <a:cs typeface="Poppins" pitchFamily="34" charset="-120"/>
              </a:rPr>
              <a:t>Innovations Shaping the Future</a:t>
            </a:r>
            <a:endParaRPr lang="en-US" sz="3150" dirty="0"/>
          </a:p>
        </p:txBody>
      </p:sp>
      <p:pic>
        <p:nvPicPr>
          <p:cNvPr id="8" name="Image 4" descr="preencoded.png"/>
          <p:cNvPicPr>
            <a:picLocks noChangeAspect="1"/>
          </p:cNvPicPr>
          <p:nvPr/>
        </p:nvPicPr>
        <p:blipFill>
          <a:blip r:embed="rId7"/>
          <a:stretch>
            <a:fillRect/>
          </a:stretch>
        </p:blipFill>
        <p:spPr>
          <a:xfrm>
            <a:off x="5285423" y="1294933"/>
            <a:ext cx="6457950" cy="5143500"/>
          </a:xfrm>
          <a:prstGeom prst="rect">
            <a:avLst/>
          </a:prstGeom>
        </p:spPr>
      </p:pic>
      <p:sp>
        <p:nvSpPr>
          <p:cNvPr id="9" name="Text 2"/>
          <p:cNvSpPr/>
          <p:nvPr/>
        </p:nvSpPr>
        <p:spPr>
          <a:xfrm>
            <a:off x="4467901" y="7492003"/>
            <a:ext cx="8772525" cy="1943100"/>
          </a:xfrm>
          <a:prstGeom prst="rect">
            <a:avLst/>
          </a:prstGeom>
          <a:noFill/>
          <a:ln/>
        </p:spPr>
        <p:txBody>
          <a:bodyPr wrap="square" lIns="0" tIns="0" rIns="0" bIns="0" rtlCol="0" anchor="ctr"/>
          <a:lstStyle/>
          <a:p>
            <a:pPr algn="ctr">
              <a:lnSpc>
                <a:spcPct val="66563"/>
              </a:lnSpc>
            </a:pPr>
            <a:r>
              <a:rPr lang="en-US" b="1" dirty="0">
                <a:solidFill>
                  <a:srgbClr val="2B2B35"/>
                </a:solidFill>
                <a:latin typeface="Raleway" pitchFamily="34" charset="0"/>
                <a:ea typeface="Raleway" pitchFamily="34" charset="-122"/>
                <a:cs typeface="Raleway" pitchFamily="34" charset="-120"/>
              </a:rPr>
              <a:t>26th Ordinary Session of the ATU Board of Directors   </a:t>
            </a:r>
          </a:p>
          <a:p>
            <a:pPr algn="ctr">
              <a:lnSpc>
                <a:spcPct val="66563"/>
              </a:lnSpc>
            </a:pPr>
            <a:endParaRPr lang="en-US" b="1" dirty="0">
              <a:solidFill>
                <a:srgbClr val="2B2B35"/>
              </a:solidFill>
              <a:latin typeface="Raleway" pitchFamily="34" charset="0"/>
              <a:ea typeface="Raleway" pitchFamily="34" charset="-122"/>
              <a:cs typeface="Raleway" pitchFamily="34" charset="-120"/>
            </a:endParaRPr>
          </a:p>
          <a:p>
            <a:pPr algn="ctr">
              <a:lnSpc>
                <a:spcPct val="66563"/>
              </a:lnSpc>
            </a:pPr>
            <a:r>
              <a:rPr lang="en-US" b="1" dirty="0">
                <a:solidFill>
                  <a:srgbClr val="2B2B35"/>
                </a:solidFill>
                <a:latin typeface="Raleway" pitchFamily="34" charset="0"/>
                <a:ea typeface="Raleway" pitchFamily="34" charset="-122"/>
                <a:cs typeface="Raleway" pitchFamily="34" charset="-120"/>
              </a:rPr>
              <a:t>Location : KING FAHD PALACE HOTEL </a:t>
            </a:r>
          </a:p>
          <a:p>
            <a:pPr algn="ctr">
              <a:lnSpc>
                <a:spcPct val="66563"/>
              </a:lnSpc>
            </a:pPr>
            <a:endParaRPr lang="en-US" b="1" dirty="0">
              <a:solidFill>
                <a:srgbClr val="2B2B35"/>
              </a:solidFill>
              <a:latin typeface="Raleway" pitchFamily="34" charset="0"/>
              <a:ea typeface="Raleway" pitchFamily="34" charset="-122"/>
              <a:cs typeface="Raleway" pitchFamily="34" charset="-120"/>
            </a:endParaRPr>
          </a:p>
          <a:p>
            <a:pPr algn="ctr">
              <a:lnSpc>
                <a:spcPct val="66563"/>
              </a:lnSpc>
            </a:pPr>
            <a:r>
              <a:rPr lang="en-US" b="1" dirty="0">
                <a:solidFill>
                  <a:srgbClr val="2B2B35"/>
                </a:solidFill>
                <a:latin typeface="Raleway" pitchFamily="34" charset="0"/>
                <a:ea typeface="Raleway" pitchFamily="34" charset="-122"/>
                <a:cs typeface="Raleway" pitchFamily="34" charset="-120"/>
              </a:rPr>
              <a:t>Dakar - SENEGAL</a:t>
            </a:r>
          </a:p>
          <a:p>
            <a:pPr algn="ctr">
              <a:lnSpc>
                <a:spcPct val="66563"/>
              </a:lnSpc>
            </a:pPr>
            <a:endParaRPr lang="en-US" b="1" dirty="0">
              <a:solidFill>
                <a:srgbClr val="2B2B35"/>
              </a:solidFill>
              <a:latin typeface="Raleway" pitchFamily="34" charset="0"/>
              <a:ea typeface="Raleway" pitchFamily="34" charset="-122"/>
              <a:cs typeface="Raleway" pitchFamily="34" charset="-120"/>
            </a:endParaRPr>
          </a:p>
          <a:p>
            <a:pPr algn="ctr">
              <a:lnSpc>
                <a:spcPct val="66563"/>
              </a:lnSpc>
            </a:pPr>
            <a:r>
              <a:rPr lang="en-US" b="1" dirty="0">
                <a:solidFill>
                  <a:srgbClr val="2B2B35"/>
                </a:solidFill>
                <a:latin typeface="Raleway" pitchFamily="34" charset="0"/>
                <a:ea typeface="Raleway" pitchFamily="34" charset="-122"/>
                <a:cs typeface="Raleway" pitchFamily="34" charset="-120"/>
              </a:rPr>
              <a:t> Dates: May 28-30, 2025</a:t>
            </a:r>
            <a:endParaRPr lang="en-US" sz="1800" dirty="0"/>
          </a:p>
        </p:txBody>
      </p:sp>
      <p:pic>
        <p:nvPicPr>
          <p:cNvPr id="11" name="Image 5" descr="preencoded.png"/>
          <p:cNvPicPr>
            <a:picLocks noChangeAspect="1"/>
          </p:cNvPicPr>
          <p:nvPr/>
        </p:nvPicPr>
        <p:blipFill>
          <a:blip r:embed="rId8"/>
          <a:stretch>
            <a:fillRect/>
          </a:stretch>
        </p:blipFill>
        <p:spPr>
          <a:xfrm>
            <a:off x="534795" y="414846"/>
            <a:ext cx="1476375" cy="981075"/>
          </a:xfrm>
          <a:prstGeom prst="rect">
            <a:avLst/>
          </a:prstGeom>
        </p:spPr>
      </p:pic>
      <p:pic>
        <p:nvPicPr>
          <p:cNvPr id="12" name="Image 6" descr="preencoded.png"/>
          <p:cNvPicPr>
            <a:picLocks noChangeAspect="1"/>
          </p:cNvPicPr>
          <p:nvPr/>
        </p:nvPicPr>
        <p:blipFill>
          <a:blip r:embed="rId9"/>
          <a:stretch>
            <a:fillRect/>
          </a:stretch>
        </p:blipFill>
        <p:spPr>
          <a:xfrm>
            <a:off x="14843760" y="417389"/>
            <a:ext cx="1533525" cy="1466850"/>
          </a:xfrm>
          <a:prstGeom prst="rect">
            <a:avLst/>
          </a:prstGeom>
        </p:spPr>
      </p:pic>
      <p:sp>
        <p:nvSpPr>
          <p:cNvPr id="13" name="Text 4"/>
          <p:cNvSpPr/>
          <p:nvPr/>
        </p:nvSpPr>
        <p:spPr>
          <a:xfrm>
            <a:off x="18030825" y="10001250"/>
            <a:ext cx="2571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1</a:t>
            </a:r>
            <a:endParaRPr lang="en-US"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99392"/>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8677275" y="4017169"/>
            <a:ext cx="190500" cy="5474941"/>
          </a:xfrm>
          <a:prstGeom prst="rect">
            <a:avLst/>
          </a:prstGeom>
        </p:spPr>
      </p:pic>
      <p:pic>
        <p:nvPicPr>
          <p:cNvPr id="4" name="Image 2" descr="preencoded.png"/>
          <p:cNvPicPr>
            <a:picLocks noChangeAspect="1"/>
          </p:cNvPicPr>
          <p:nvPr/>
        </p:nvPicPr>
        <p:blipFill>
          <a:blip r:embed="rId5"/>
          <a:stretch>
            <a:fillRect/>
          </a:stretch>
        </p:blipFill>
        <p:spPr>
          <a:xfrm>
            <a:off x="-4762" y="0"/>
            <a:ext cx="18297525" cy="1971675"/>
          </a:xfrm>
          <a:prstGeom prst="rect">
            <a:avLst/>
          </a:prstGeom>
        </p:spPr>
      </p:pic>
      <p:pic>
        <p:nvPicPr>
          <p:cNvPr id="5" name="Image 3" descr="preencoded.png"/>
          <p:cNvPicPr>
            <a:picLocks noChangeAspect="1"/>
          </p:cNvPicPr>
          <p:nvPr/>
        </p:nvPicPr>
        <p:blipFill>
          <a:blip r:embed="rId6"/>
          <a:stretch>
            <a:fillRect/>
          </a:stretch>
        </p:blipFill>
        <p:spPr>
          <a:xfrm rot="-21604380">
            <a:off x="3312119" y="1622984"/>
            <a:ext cx="1428750" cy="923925"/>
          </a:xfrm>
          <a:prstGeom prst="rect">
            <a:avLst/>
          </a:prstGeom>
        </p:spPr>
      </p:pic>
      <p:pic>
        <p:nvPicPr>
          <p:cNvPr id="6" name="Image 4" descr="preencoded.png"/>
          <p:cNvPicPr>
            <a:picLocks noChangeAspect="1"/>
          </p:cNvPicPr>
          <p:nvPr/>
        </p:nvPicPr>
        <p:blipFill>
          <a:blip r:embed="rId6"/>
          <a:stretch>
            <a:fillRect/>
          </a:stretch>
        </p:blipFill>
        <p:spPr>
          <a:xfrm rot="-21604380">
            <a:off x="12734068" y="1632575"/>
            <a:ext cx="1428750" cy="923925"/>
          </a:xfrm>
          <a:prstGeom prst="rect">
            <a:avLst/>
          </a:prstGeom>
        </p:spPr>
      </p:pic>
      <p:sp>
        <p:nvSpPr>
          <p:cNvPr id="7" name="Text 0"/>
          <p:cNvSpPr/>
          <p:nvPr/>
        </p:nvSpPr>
        <p:spPr>
          <a:xfrm>
            <a:off x="587010" y="2648931"/>
            <a:ext cx="7362825" cy="457200"/>
          </a:xfrm>
          <a:prstGeom prst="rect">
            <a:avLst/>
          </a:prstGeom>
          <a:noFill/>
          <a:ln/>
        </p:spPr>
        <p:txBody>
          <a:bodyPr wrap="square" lIns="0" tIns="0" rIns="0" bIns="0" rtlCol="0" anchor="ctr"/>
          <a:lstStyle/>
          <a:p>
            <a:pPr>
              <a:lnSpc>
                <a:spcPct val="86166"/>
              </a:lnSpc>
            </a:pPr>
            <a:r>
              <a:rPr lang="en-US" sz="2775" b="1" dirty="0">
                <a:solidFill>
                  <a:srgbClr val="14892C"/>
                </a:solidFill>
                <a:latin typeface="Raleway" pitchFamily="34" charset="0"/>
                <a:ea typeface="Raleway" pitchFamily="34" charset="-122"/>
                <a:cs typeface="Raleway" pitchFamily="34" charset="-120"/>
              </a:rPr>
              <a:t>Hotels with special rates</a:t>
            </a:r>
            <a:endParaRPr lang="en-US" sz="2775" dirty="0"/>
          </a:p>
        </p:txBody>
      </p:sp>
      <p:sp>
        <p:nvSpPr>
          <p:cNvPr id="8" name="Text 1"/>
          <p:cNvSpPr/>
          <p:nvPr/>
        </p:nvSpPr>
        <p:spPr>
          <a:xfrm>
            <a:off x="6256049" y="475585"/>
            <a:ext cx="7105650" cy="733425"/>
          </a:xfrm>
          <a:prstGeom prst="rect">
            <a:avLst/>
          </a:prstGeom>
          <a:noFill/>
          <a:ln/>
        </p:spPr>
        <p:txBody>
          <a:bodyPr wrap="square" lIns="0" tIns="0" rIns="0" bIns="0" rtlCol="0" anchor="ctr"/>
          <a:lstStyle/>
          <a:p>
            <a:pPr marL="0" indent="0" algn="l">
              <a:lnSpc>
                <a:spcPct val="79650"/>
              </a:lnSpc>
              <a:buNone/>
            </a:pPr>
            <a:r>
              <a:rPr lang="en-US" sz="4800" b="1" dirty="0">
                <a:solidFill>
                  <a:srgbClr val="FFFFFF"/>
                </a:solidFill>
                <a:latin typeface="Raleway" pitchFamily="34" charset="0"/>
                <a:ea typeface="Raleway" pitchFamily="34" charset="-122"/>
                <a:cs typeface="Raleway" pitchFamily="34" charset="-120"/>
              </a:rPr>
              <a:t>LIST OF HOTELS</a:t>
            </a:r>
            <a:endParaRPr lang="en-US" sz="4800" dirty="0"/>
          </a:p>
        </p:txBody>
      </p:sp>
      <p:sp>
        <p:nvSpPr>
          <p:cNvPr id="9" name="Text 2"/>
          <p:cNvSpPr/>
          <p:nvPr/>
        </p:nvSpPr>
        <p:spPr>
          <a:xfrm>
            <a:off x="464163" y="3310233"/>
            <a:ext cx="3867150"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5 </a:t>
            </a:r>
            <a:r>
              <a:rPr lang="fr-FR" sz="1600"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7">
                  <a:extLst>
                    <a:ext uri="{A12FA001-AC4F-418D-AE19-62706E023703}">
                      <ahyp:hlinkClr xmlns:ahyp="http://schemas.microsoft.com/office/drawing/2018/hyperlinkcolor" val="tx"/>
                    </a:ext>
                  </a:extLst>
                </a:hlinkClick>
              </a:rPr>
              <a:t>Hôtel KING FAHD PALACE</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140.000 f CFA (</a:t>
            </a:r>
            <a:r>
              <a:rPr lang="en-US" sz="1650" b="1" dirty="0" err="1">
                <a:solidFill>
                  <a:srgbClr val="2B2B35"/>
                </a:solidFill>
                <a:latin typeface="Raleway" pitchFamily="34" charset="0"/>
                <a:ea typeface="Raleway" pitchFamily="34" charset="-122"/>
                <a:cs typeface="Raleway" pitchFamily="34" charset="-120"/>
              </a:rPr>
              <a:t>roomsup</a:t>
            </a:r>
            <a:r>
              <a:rPr lang="en-US" sz="1650" b="1" dirty="0">
                <a:solidFill>
                  <a:srgbClr val="2B2B35"/>
                </a:solidFill>
                <a:latin typeface="Raleway" pitchFamily="34" charset="0"/>
                <a:ea typeface="Raleway" pitchFamily="34" charset="-122"/>
                <a:cs typeface="Raleway" pitchFamily="34" charset="-120"/>
              </a:rPr>
              <a:t>.) /night</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250.000 F CFA (suite junior) /night</a:t>
            </a:r>
            <a:endParaRPr lang="en-US" sz="1650" dirty="0"/>
          </a:p>
          <a:p>
            <a:pPr marL="0" indent="0" algn="l">
              <a:lnSpc>
                <a:spcPct val="79650"/>
              </a:lnSpc>
              <a:buNone/>
            </a:pPr>
            <a:endParaRPr lang="en-US" sz="1650" dirty="0"/>
          </a:p>
        </p:txBody>
      </p:sp>
      <p:sp>
        <p:nvSpPr>
          <p:cNvPr id="10" name="Text 3"/>
          <p:cNvSpPr/>
          <p:nvPr/>
        </p:nvSpPr>
        <p:spPr>
          <a:xfrm>
            <a:off x="524964" y="4808839"/>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4 </a:t>
            </a:r>
            <a:r>
              <a:rPr lang="fr-FR" sz="1600" dirty="0"/>
              <a:t>***** </a:t>
            </a:r>
          </a:p>
          <a:p>
            <a:pPr>
              <a:lnSpc>
                <a:spcPct val="79650"/>
              </a:lnSpc>
            </a:pPr>
            <a:r>
              <a:rPr lang="en-US" sz="1650" b="1" u="sng" dirty="0">
                <a:solidFill>
                  <a:srgbClr val="2817E6"/>
                </a:solidFill>
                <a:latin typeface="Raleway" pitchFamily="34" charset="0"/>
                <a:ea typeface="Raleway" pitchFamily="34" charset="-122"/>
                <a:cs typeface="Raleway" pitchFamily="34" charset="-120"/>
                <a:hlinkClick r:id="rId8">
                  <a:extLst>
                    <a:ext uri="{A12FA001-AC4F-418D-AE19-62706E023703}">
                      <ahyp:hlinkClr xmlns:ahyp="http://schemas.microsoft.com/office/drawing/2018/hyperlinkcolor" val="tx"/>
                    </a:ext>
                  </a:extLst>
                </a:hlinkClick>
              </a:rPr>
              <a:t>Hôtel L’ADRESSE DAKAR</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89.000 F CFA / night</a:t>
            </a:r>
            <a:endParaRPr lang="en-US" sz="1650" dirty="0"/>
          </a:p>
          <a:p>
            <a:pPr marL="0" indent="0" algn="l">
              <a:lnSpc>
                <a:spcPct val="79650"/>
              </a:lnSpc>
              <a:buNone/>
            </a:pP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33 827 17 17</a:t>
            </a:r>
          </a:p>
          <a:p>
            <a:pPr marL="0" indent="0" algn="l">
              <a:lnSpc>
                <a:spcPct val="79650"/>
              </a:lnSpc>
              <a:buNone/>
            </a:pPr>
            <a:r>
              <a:rPr lang="en-US" sz="1650" b="1" dirty="0">
                <a:solidFill>
                  <a:srgbClr val="2B2B35"/>
                </a:solidFill>
                <a:latin typeface="Raleway" pitchFamily="34" charset="0"/>
                <a:ea typeface="Raleway" pitchFamily="34" charset="-122"/>
              </a:rPr>
              <a:t>Distance : 1 km</a:t>
            </a:r>
            <a:endParaRPr lang="en-US" sz="1650" dirty="0"/>
          </a:p>
        </p:txBody>
      </p:sp>
      <p:sp>
        <p:nvSpPr>
          <p:cNvPr id="11" name="Text 4"/>
          <p:cNvSpPr/>
          <p:nvPr/>
        </p:nvSpPr>
        <p:spPr>
          <a:xfrm>
            <a:off x="5074091" y="3606946"/>
            <a:ext cx="4219575" cy="1095375"/>
          </a:xfrm>
          <a:prstGeom prst="rect">
            <a:avLst/>
          </a:prstGeom>
          <a:noFill/>
          <a:ln/>
        </p:spPr>
        <p:txBody>
          <a:bodyPr wrap="square" lIns="0" tIns="0" rIns="0" bIns="0" rtlCol="0" anchor="ctr"/>
          <a:lstStyle/>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3 stars</a:t>
            </a:r>
            <a:endParaRPr lang="en-US" sz="1650" dirty="0"/>
          </a:p>
          <a:p>
            <a:pPr marL="0" indent="0" algn="just">
              <a:lnSpc>
                <a:spcPct val="79650"/>
              </a:lnSpc>
              <a:buNone/>
            </a:pPr>
            <a:r>
              <a:rPr lang="en-US" sz="600" dirty="0">
                <a:solidFill>
                  <a:srgbClr val="000000"/>
                </a:solidFill>
              </a:rPr>
              <a:t> </a:t>
            </a:r>
            <a:endParaRPr lang="en-US" sz="1650" dirty="0"/>
          </a:p>
          <a:p>
            <a:pPr marL="0" indent="0" algn="l">
              <a:lnSpc>
                <a:spcPct val="79650"/>
              </a:lnSpc>
              <a:buNone/>
            </a:pPr>
            <a:r>
              <a:rPr lang="en-US" sz="1650" b="1" u="sng" dirty="0">
                <a:solidFill>
                  <a:srgbClr val="2817E6"/>
                </a:solidFill>
                <a:latin typeface="Raleway" pitchFamily="34" charset="0"/>
                <a:ea typeface="Raleway" pitchFamily="34" charset="-122"/>
                <a:cs typeface="Raleway" pitchFamily="34" charset="-120"/>
                <a:hlinkClick r:id="rId9">
                  <a:extLst>
                    <a:ext uri="{A12FA001-AC4F-418D-AE19-62706E023703}">
                      <ahyp:hlinkClr xmlns:ahyp="http://schemas.microsoft.com/office/drawing/2018/hyperlinkcolor" val="tx"/>
                    </a:ext>
                  </a:extLst>
                </a:hlinkClick>
              </a:rPr>
              <a:t>Hôtel LE LODGE Almadies</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60.000 F CFA / night</a:t>
            </a:r>
            <a:endParaRPr lang="en-US" sz="1650" dirty="0"/>
          </a:p>
          <a:p>
            <a:pPr marL="0" indent="0" algn="l">
              <a:lnSpc>
                <a:spcPct val="79650"/>
              </a:lnSpc>
              <a:buNone/>
            </a:pP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03 45</a:t>
            </a:r>
          </a:p>
          <a:p>
            <a:pPr>
              <a:lnSpc>
                <a:spcPct val="79650"/>
              </a:lnSpc>
            </a:pPr>
            <a:r>
              <a:rPr lang="en-US" sz="1650" b="1" dirty="0">
                <a:solidFill>
                  <a:srgbClr val="2B2B35"/>
                </a:solidFill>
                <a:latin typeface="Raleway" pitchFamily="34" charset="0"/>
                <a:ea typeface="Raleway" pitchFamily="34" charset="-122"/>
              </a:rPr>
              <a:t>Distance : 1,1 km</a:t>
            </a:r>
            <a:endParaRPr lang="en-US" sz="1650" dirty="0"/>
          </a:p>
          <a:p>
            <a:pPr marL="0" indent="0" algn="l">
              <a:lnSpc>
                <a:spcPct val="79650"/>
              </a:lnSpc>
              <a:buNone/>
            </a:pPr>
            <a:endParaRPr lang="en-US" sz="1650" dirty="0"/>
          </a:p>
        </p:txBody>
      </p:sp>
      <p:sp>
        <p:nvSpPr>
          <p:cNvPr id="12" name="Text 5"/>
          <p:cNvSpPr/>
          <p:nvPr/>
        </p:nvSpPr>
        <p:spPr>
          <a:xfrm>
            <a:off x="4800229" y="5082711"/>
            <a:ext cx="4219575" cy="1095375"/>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stars</a:t>
            </a:r>
            <a:endParaRPr lang="en-US" sz="1650" dirty="0"/>
          </a:p>
          <a:p>
            <a:pPr marL="0" indent="0" algn="just">
              <a:lnSpc>
                <a:spcPct val="79650"/>
              </a:lnSpc>
              <a:buNone/>
            </a:pPr>
            <a:r>
              <a:rPr lang="en-US" sz="600" dirty="0">
                <a:solidFill>
                  <a:srgbClr val="000000"/>
                </a:solidFill>
              </a:rPr>
              <a:t> </a:t>
            </a: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0">
                  <a:extLst>
                    <a:ext uri="{A12FA001-AC4F-418D-AE19-62706E023703}">
                      <ahyp:hlinkClr xmlns:ahyp="http://schemas.microsoft.com/office/drawing/2018/hyperlinkcolor" val="tx"/>
                    </a:ext>
                  </a:extLst>
                </a:hlinkClick>
              </a:rPr>
              <a:t>YAAS Hotel Dakar Almadies</a:t>
            </a:r>
            <a:endParaRPr lang="en-US" sz="1650" dirty="0"/>
          </a:p>
          <a:p>
            <a:pPr algn="just">
              <a:lnSpc>
                <a:spcPct val="79650"/>
              </a:lnSpc>
            </a:pPr>
            <a:r>
              <a:rPr lang="en-US" sz="1650" b="1" dirty="0">
                <a:solidFill>
                  <a:srgbClr val="2B2B35"/>
                </a:solidFill>
                <a:latin typeface="Raleway" pitchFamily="34" charset="0"/>
                <a:ea typeface="Raleway" pitchFamily="34" charset="-122"/>
                <a:cs typeface="Raleway" pitchFamily="34" charset="-120"/>
              </a:rPr>
              <a:t>66.000 F CFA /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33 859 07 00</a:t>
            </a:r>
          </a:p>
          <a:p>
            <a:pPr>
              <a:lnSpc>
                <a:spcPct val="79650"/>
              </a:lnSpc>
            </a:pPr>
            <a:r>
              <a:rPr lang="en-US" sz="1650" b="1" dirty="0">
                <a:solidFill>
                  <a:srgbClr val="2B2B35"/>
                </a:solidFill>
                <a:latin typeface="Raleway" pitchFamily="34" charset="0"/>
                <a:ea typeface="Raleway" pitchFamily="34" charset="-122"/>
              </a:rPr>
              <a:t>Distance : 450 m</a:t>
            </a:r>
            <a:endParaRPr lang="en-US" sz="1650" dirty="0"/>
          </a:p>
          <a:p>
            <a:pPr marL="0" indent="0" algn="l">
              <a:lnSpc>
                <a:spcPct val="79650"/>
              </a:lnSpc>
              <a:buNone/>
            </a:pPr>
            <a:endParaRPr lang="en-US" sz="1650" dirty="0"/>
          </a:p>
        </p:txBody>
      </p:sp>
      <p:sp>
        <p:nvSpPr>
          <p:cNvPr id="13" name="Text 6"/>
          <p:cNvSpPr/>
          <p:nvPr/>
        </p:nvSpPr>
        <p:spPr>
          <a:xfrm>
            <a:off x="403231" y="6254201"/>
            <a:ext cx="4219575" cy="160020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sz="1600" dirty="0"/>
              <a:t>***** </a:t>
            </a:r>
            <a:endParaRPr lang="en-US" sz="1650" dirty="0"/>
          </a:p>
          <a:p>
            <a:pPr marL="0" indent="0" algn="just">
              <a:lnSpc>
                <a:spcPct val="79650"/>
              </a:lnSpc>
              <a:buNone/>
            </a:pPr>
            <a:r>
              <a:rPr lang="en-US" sz="600" dirty="0">
                <a:solidFill>
                  <a:srgbClr val="000000"/>
                </a:solidFill>
              </a:rPr>
              <a:t> </a:t>
            </a: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1">
                  <a:extLst>
                    <a:ext uri="{A12FA001-AC4F-418D-AE19-62706E023703}">
                      <ahyp:hlinkClr xmlns:ahyp="http://schemas.microsoft.com/office/drawing/2018/hyperlinkcolor" val="tx"/>
                    </a:ext>
                  </a:extLst>
                </a:hlinkClick>
              </a:rPr>
              <a:t>Hôtel FLEUR DE LYS</a:t>
            </a:r>
            <a:r>
              <a:rPr lang="en-US" sz="1650" b="1" dirty="0">
                <a:solidFill>
                  <a:srgbClr val="2817E6"/>
                </a:solidFill>
                <a:latin typeface="Raleway" pitchFamily="34" charset="0"/>
                <a:ea typeface="Raleway" pitchFamily="34" charset="-122"/>
                <a:cs typeface="Raleway" pitchFamily="34" charset="-120"/>
              </a:rPr>
              <a:t> (ALMADIES)</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 standard room : 77000 FCFA/night</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Superior room: 95000 FCFA/night</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Junior suite : 135000 FCFA/night</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Premium suite: 175000 FCFA/night</a:t>
            </a:r>
          </a:p>
          <a:p>
            <a:pPr>
              <a:lnSpc>
                <a:spcPct val="79650"/>
              </a:lnSpc>
            </a:pPr>
            <a:r>
              <a:rPr lang="en-US" sz="1650" b="1" dirty="0">
                <a:solidFill>
                  <a:srgbClr val="2B2B35"/>
                </a:solidFill>
                <a:latin typeface="Raleway" pitchFamily="34" charset="0"/>
                <a:ea typeface="Raleway" pitchFamily="34" charset="-122"/>
              </a:rPr>
              <a:t>Distance : 1,2 km</a:t>
            </a:r>
            <a:endParaRPr lang="en-US" sz="1650" dirty="0"/>
          </a:p>
          <a:p>
            <a:pPr>
              <a:lnSpc>
                <a:spcPct val="79650"/>
              </a:lnSpc>
            </a:pPr>
            <a:endParaRPr lang="en-US" sz="1650" dirty="0"/>
          </a:p>
          <a:p>
            <a:pPr marL="0" indent="0" algn="l">
              <a:lnSpc>
                <a:spcPct val="79650"/>
              </a:lnSpc>
              <a:buNone/>
            </a:pPr>
            <a:endParaRPr lang="en-US" sz="1650" dirty="0"/>
          </a:p>
        </p:txBody>
      </p:sp>
      <p:sp>
        <p:nvSpPr>
          <p:cNvPr id="14" name="Text 7"/>
          <p:cNvSpPr/>
          <p:nvPr/>
        </p:nvSpPr>
        <p:spPr>
          <a:xfrm>
            <a:off x="11123105" y="2662990"/>
            <a:ext cx="7362825" cy="457200"/>
          </a:xfrm>
          <a:prstGeom prst="rect">
            <a:avLst/>
          </a:prstGeom>
          <a:noFill/>
          <a:ln/>
        </p:spPr>
        <p:txBody>
          <a:bodyPr wrap="square" lIns="0" tIns="0" rIns="0" bIns="0" rtlCol="0" anchor="ctr"/>
          <a:lstStyle/>
          <a:p>
            <a:pPr>
              <a:lnSpc>
                <a:spcPct val="86166"/>
              </a:lnSpc>
            </a:pPr>
            <a:r>
              <a:rPr lang="en-US" sz="2775" b="1" dirty="0">
                <a:solidFill>
                  <a:srgbClr val="14892C"/>
                </a:solidFill>
                <a:latin typeface="Raleway" pitchFamily="34" charset="0"/>
                <a:ea typeface="Raleway" pitchFamily="34" charset="-122"/>
                <a:cs typeface="Raleway" pitchFamily="34" charset="-120"/>
              </a:rPr>
              <a:t>Nearby hotels</a:t>
            </a:r>
            <a:endParaRPr lang="en-US" sz="2775" dirty="0"/>
          </a:p>
        </p:txBody>
      </p:sp>
      <p:sp>
        <p:nvSpPr>
          <p:cNvPr id="15" name="Text 8"/>
          <p:cNvSpPr/>
          <p:nvPr/>
        </p:nvSpPr>
        <p:spPr>
          <a:xfrm>
            <a:off x="9294590" y="3605260"/>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4 </a:t>
            </a:r>
            <a:r>
              <a:rPr lang="fr-FR" sz="1600" dirty="0"/>
              <a:t>***** </a:t>
            </a: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2">
                  <a:extLst>
                    <a:ext uri="{A12FA001-AC4F-418D-AE19-62706E023703}">
                      <ahyp:hlinkClr xmlns:ahyp="http://schemas.microsoft.com/office/drawing/2018/hyperlinkcolor" val="tx"/>
                    </a:ext>
                  </a:extLst>
                </a:hlinkClick>
              </a:rPr>
              <a:t>Hôtel AZALAI</a:t>
            </a:r>
            <a:endParaRPr lang="en-US" sz="1650" dirty="0"/>
          </a:p>
          <a:p>
            <a:pPr algn="just">
              <a:lnSpc>
                <a:spcPct val="79650"/>
              </a:lnSpc>
            </a:pPr>
            <a:r>
              <a:rPr lang="en-US" sz="1650" b="1" dirty="0">
                <a:solidFill>
                  <a:srgbClr val="2B2B35"/>
                </a:solidFill>
                <a:latin typeface="Raleway" pitchFamily="34" charset="0"/>
                <a:ea typeface="Raleway" pitchFamily="34" charset="-122"/>
                <a:cs typeface="Raleway" pitchFamily="34" charset="-120"/>
              </a:rPr>
              <a:t>133 666 F CFA/ night</a:t>
            </a:r>
            <a:endParaRPr lang="en-US" sz="1650" dirty="0"/>
          </a:p>
          <a:p>
            <a:pPr marL="0" indent="0" algn="just">
              <a:lnSpc>
                <a:spcPct val="79650"/>
              </a:lnSpc>
              <a:buNone/>
            </a:pPr>
            <a:r>
              <a:rPr lang="en-US" sz="1650" b="1" dirty="0">
                <a:solidFill>
                  <a:srgbClr val="2B2B35"/>
                </a:solidFill>
                <a:latin typeface="Raleway" pitchFamily="34" charset="0"/>
                <a:ea typeface="Raleway" pitchFamily="34" charset="-122"/>
                <a:cs typeface="Raleway" pitchFamily="34" charset="-120"/>
              </a:rPr>
              <a:t>Tel : 221 33 923 23 00</a:t>
            </a:r>
          </a:p>
          <a:p>
            <a:pPr algn="just">
              <a:lnSpc>
                <a:spcPct val="79650"/>
              </a:lnSpc>
            </a:pPr>
            <a:r>
              <a:rPr lang="en-US" sz="1650" b="1" dirty="0">
                <a:solidFill>
                  <a:srgbClr val="2B2B35"/>
                </a:solidFill>
                <a:latin typeface="Raleway" pitchFamily="34" charset="0"/>
                <a:ea typeface="Raleway" pitchFamily="34" charset="-122"/>
              </a:rPr>
              <a:t>Distance : 12km</a:t>
            </a:r>
            <a:endParaRPr lang="en-US" sz="1650" dirty="0"/>
          </a:p>
          <a:p>
            <a:pPr marL="0" indent="0" algn="just">
              <a:lnSpc>
                <a:spcPct val="79650"/>
              </a:lnSpc>
              <a:buNone/>
            </a:pPr>
            <a:endParaRPr lang="en-US" sz="1650" dirty="0"/>
          </a:p>
        </p:txBody>
      </p:sp>
      <p:sp>
        <p:nvSpPr>
          <p:cNvPr id="16" name="Text 9"/>
          <p:cNvSpPr/>
          <p:nvPr/>
        </p:nvSpPr>
        <p:spPr>
          <a:xfrm>
            <a:off x="9297286" y="7604369"/>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5 </a:t>
            </a:r>
            <a:r>
              <a:rPr lang="fr-FR" sz="1600" dirty="0"/>
              <a:t>***** </a:t>
            </a:r>
            <a:endParaRPr lang="en-US" sz="1650" dirty="0"/>
          </a:p>
          <a:p>
            <a:pPr marL="0" indent="0" algn="l">
              <a:lnSpc>
                <a:spcPct val="79650"/>
              </a:lnSpc>
              <a:buNone/>
            </a:pP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3">
                  <a:extLst>
                    <a:ext uri="{A12FA001-AC4F-418D-AE19-62706E023703}">
                      <ahyp:hlinkClr xmlns:ahyp="http://schemas.microsoft.com/office/drawing/2018/hyperlinkcolor" val="tx"/>
                    </a:ext>
                  </a:extLst>
                </a:hlinkClick>
              </a:rPr>
              <a:t>Hôtel TERROU-BI</a:t>
            </a:r>
            <a:endParaRPr lang="en-US" sz="1650" dirty="0"/>
          </a:p>
          <a:p>
            <a:pPr algn="just">
              <a:lnSpc>
                <a:spcPct val="79650"/>
              </a:lnSpc>
            </a:pPr>
            <a:r>
              <a:rPr lang="en-US" sz="1650" b="1" dirty="0">
                <a:solidFill>
                  <a:srgbClr val="2B2B35"/>
                </a:solidFill>
                <a:latin typeface="Raleway" pitchFamily="34" charset="0"/>
                <a:ea typeface="Raleway" pitchFamily="34" charset="-122"/>
                <a:cs typeface="Raleway" pitchFamily="34" charset="-120"/>
              </a:rPr>
              <a:t>189 900 F CFA/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22133 839 90 39</a:t>
            </a:r>
          </a:p>
          <a:p>
            <a:pPr>
              <a:lnSpc>
                <a:spcPct val="79650"/>
              </a:lnSpc>
            </a:pPr>
            <a:r>
              <a:rPr lang="en-US" sz="1650" b="1" dirty="0">
                <a:solidFill>
                  <a:srgbClr val="2B2B35"/>
                </a:solidFill>
                <a:latin typeface="Raleway" pitchFamily="34" charset="0"/>
                <a:ea typeface="Raleway" pitchFamily="34" charset="-122"/>
              </a:rPr>
              <a:t>Distance : 12 km</a:t>
            </a:r>
            <a:endParaRPr lang="en-US" sz="1650" dirty="0"/>
          </a:p>
          <a:p>
            <a:pPr marL="0" indent="0" algn="l">
              <a:lnSpc>
                <a:spcPct val="79650"/>
              </a:lnSpc>
              <a:buNone/>
            </a:pPr>
            <a:endParaRPr lang="en-US" sz="1650" dirty="0"/>
          </a:p>
        </p:txBody>
      </p:sp>
      <p:sp>
        <p:nvSpPr>
          <p:cNvPr id="17" name="Text 10"/>
          <p:cNvSpPr/>
          <p:nvPr/>
        </p:nvSpPr>
        <p:spPr>
          <a:xfrm>
            <a:off x="13518261" y="6431852"/>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sz="1600"/>
              <a:t>***** </a:t>
            </a:r>
            <a:endParaRPr lang="en-US" sz="1650" dirty="0"/>
          </a:p>
          <a:p>
            <a:pPr marL="0" indent="0" algn="l">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4">
                  <a:extLst>
                    <a:ext uri="{A12FA001-AC4F-418D-AE19-62706E023703}">
                      <ahyp:hlinkClr xmlns:ahyp="http://schemas.microsoft.com/office/drawing/2018/hyperlinkcolor" val="tx"/>
                    </a:ext>
                  </a:extLst>
                </a:hlinkClick>
              </a:rPr>
              <a:t>Hotel COLONIA</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65 650 F CFA/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33 820 40 40</a:t>
            </a:r>
          </a:p>
          <a:p>
            <a:pPr>
              <a:lnSpc>
                <a:spcPct val="79650"/>
              </a:lnSpc>
            </a:pPr>
            <a:r>
              <a:rPr lang="en-US" sz="1650" b="1" dirty="0">
                <a:solidFill>
                  <a:srgbClr val="2B2B35"/>
                </a:solidFill>
                <a:latin typeface="Raleway" pitchFamily="34" charset="0"/>
                <a:ea typeface="Raleway" pitchFamily="34" charset="-122"/>
              </a:rPr>
              <a:t>Distance : 4 km</a:t>
            </a:r>
            <a:endParaRPr lang="en-US" sz="1650" dirty="0"/>
          </a:p>
          <a:p>
            <a:pPr marL="0" indent="0" algn="l">
              <a:lnSpc>
                <a:spcPct val="79650"/>
              </a:lnSpc>
              <a:buNone/>
            </a:pPr>
            <a:endParaRPr lang="en-US" sz="1650" dirty="0"/>
          </a:p>
        </p:txBody>
      </p:sp>
      <p:sp>
        <p:nvSpPr>
          <p:cNvPr id="18" name="Text 11"/>
          <p:cNvSpPr/>
          <p:nvPr/>
        </p:nvSpPr>
        <p:spPr>
          <a:xfrm>
            <a:off x="13602938" y="5083693"/>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sz="1600" dirty="0"/>
              <a:t>***** </a:t>
            </a:r>
            <a:endParaRPr lang="en-US" sz="1650" dirty="0"/>
          </a:p>
          <a:p>
            <a:pPr marL="0" indent="0" algn="l">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5">
                  <a:extLst>
                    <a:ext uri="{A12FA001-AC4F-418D-AE19-62706E023703}">
                      <ahyp:hlinkClr xmlns:ahyp="http://schemas.microsoft.com/office/drawing/2018/hyperlinkcolor" val="tx"/>
                    </a:ext>
                  </a:extLst>
                </a:hlinkClick>
              </a:rPr>
              <a:t>Hôtel ONOMO DAKAR</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158 100 F CFA/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06 10</a:t>
            </a:r>
          </a:p>
          <a:p>
            <a:pPr>
              <a:lnSpc>
                <a:spcPct val="79650"/>
              </a:lnSpc>
            </a:pPr>
            <a:r>
              <a:rPr lang="en-US" sz="1650" b="1" dirty="0">
                <a:solidFill>
                  <a:srgbClr val="2B2B35"/>
                </a:solidFill>
                <a:latin typeface="Raleway" pitchFamily="34" charset="0"/>
                <a:ea typeface="Raleway" pitchFamily="34" charset="-122"/>
              </a:rPr>
              <a:t>Distance : 9,3 km</a:t>
            </a:r>
            <a:endParaRPr lang="en-US" sz="1650" dirty="0"/>
          </a:p>
          <a:p>
            <a:pPr marL="0" indent="0" algn="l">
              <a:lnSpc>
                <a:spcPct val="79650"/>
              </a:lnSpc>
              <a:buNone/>
            </a:pPr>
            <a:endParaRPr lang="en-US" sz="1650" dirty="0"/>
          </a:p>
        </p:txBody>
      </p:sp>
      <p:sp>
        <p:nvSpPr>
          <p:cNvPr id="19" name="Text 12"/>
          <p:cNvSpPr/>
          <p:nvPr/>
        </p:nvSpPr>
        <p:spPr>
          <a:xfrm>
            <a:off x="13837158" y="3728656"/>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5 </a:t>
            </a:r>
            <a:r>
              <a:rPr lang="fr-FR" sz="1600" dirty="0"/>
              <a:t>***** </a:t>
            </a:r>
            <a:endParaRPr lang="en-US" sz="1650" dirty="0"/>
          </a:p>
          <a:p>
            <a:pPr marL="0" indent="0" algn="just">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6">
                  <a:extLst>
                    <a:ext uri="{A12FA001-AC4F-418D-AE19-62706E023703}">
                      <ahyp:hlinkClr xmlns:ahyp="http://schemas.microsoft.com/office/drawing/2018/hyperlinkcolor" val="tx"/>
                    </a:ext>
                  </a:extLst>
                </a:hlinkClick>
              </a:rPr>
              <a:t>Hôtel NOOM Ex Radisson BLU</a:t>
            </a:r>
            <a:endParaRPr lang="en-US" sz="1650" dirty="0"/>
          </a:p>
          <a:p>
            <a:pPr algn="just">
              <a:lnSpc>
                <a:spcPct val="79650"/>
              </a:lnSpc>
            </a:pPr>
            <a:r>
              <a:rPr lang="en-US" sz="1650" b="1" dirty="0">
                <a:solidFill>
                  <a:srgbClr val="2B2B35"/>
                </a:solidFill>
                <a:latin typeface="Raleway" pitchFamily="34" charset="0"/>
                <a:ea typeface="Raleway" pitchFamily="34" charset="-122"/>
                <a:cs typeface="Raleway" pitchFamily="34" charset="-120"/>
              </a:rPr>
              <a:t>198 000 FCFA /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33 33</a:t>
            </a:r>
          </a:p>
          <a:p>
            <a:pPr>
              <a:lnSpc>
                <a:spcPct val="79650"/>
              </a:lnSpc>
            </a:pPr>
            <a:r>
              <a:rPr lang="en-US" sz="1650" b="1" dirty="0">
                <a:solidFill>
                  <a:srgbClr val="2B2B35"/>
                </a:solidFill>
                <a:latin typeface="Raleway" pitchFamily="34" charset="0"/>
                <a:ea typeface="Raleway" pitchFamily="34" charset="-122"/>
              </a:rPr>
              <a:t>Distance : 9,4 km</a:t>
            </a:r>
            <a:endParaRPr lang="en-US" sz="1650" dirty="0"/>
          </a:p>
          <a:p>
            <a:pPr marL="0" indent="0" algn="l">
              <a:lnSpc>
                <a:spcPct val="79650"/>
              </a:lnSpc>
              <a:buNone/>
            </a:pPr>
            <a:endParaRPr lang="en-US" sz="1650" dirty="0"/>
          </a:p>
        </p:txBody>
      </p:sp>
      <p:sp>
        <p:nvSpPr>
          <p:cNvPr id="20" name="Text 13"/>
          <p:cNvSpPr/>
          <p:nvPr/>
        </p:nvSpPr>
        <p:spPr>
          <a:xfrm>
            <a:off x="9182129" y="6288262"/>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3 </a:t>
            </a:r>
            <a:r>
              <a:rPr lang="fr-FR" sz="1600" dirty="0"/>
              <a:t>***** </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 </a:t>
            </a:r>
            <a:r>
              <a:rPr lang="en-US" sz="1650" b="1" u="sng" dirty="0">
                <a:solidFill>
                  <a:srgbClr val="2817E6"/>
                </a:solidFill>
                <a:latin typeface="Raleway" pitchFamily="34" charset="0"/>
                <a:ea typeface="Raleway" pitchFamily="34" charset="-122"/>
                <a:cs typeface="Raleway" pitchFamily="34" charset="-120"/>
                <a:hlinkClick r:id="rId17">
                  <a:extLst>
                    <a:ext uri="{A12FA001-AC4F-418D-AE19-62706E023703}">
                      <ahyp:hlinkClr xmlns:ahyp="http://schemas.microsoft.com/office/drawing/2018/hyperlinkcolor" val="tx"/>
                    </a:ext>
                  </a:extLst>
                </a:hlinkClick>
              </a:rPr>
              <a:t>HOTEL CASINO DU CAP-VERT</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 75 150 F CFA/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33 869 78 78</a:t>
            </a:r>
          </a:p>
          <a:p>
            <a:pPr>
              <a:lnSpc>
                <a:spcPct val="79650"/>
              </a:lnSpc>
            </a:pPr>
            <a:r>
              <a:rPr lang="en-US" sz="1650" b="1" dirty="0">
                <a:solidFill>
                  <a:srgbClr val="2B2B35"/>
                </a:solidFill>
                <a:latin typeface="Raleway" pitchFamily="34" charset="0"/>
                <a:ea typeface="Raleway" pitchFamily="34" charset="-122"/>
              </a:rPr>
              <a:t>Distance : 3,6 km</a:t>
            </a:r>
            <a:endParaRPr lang="en-US" sz="1650" dirty="0"/>
          </a:p>
          <a:p>
            <a:pPr marL="0" indent="0" algn="l">
              <a:lnSpc>
                <a:spcPct val="79650"/>
              </a:lnSpc>
              <a:buNone/>
            </a:pPr>
            <a:endParaRPr lang="en-US" sz="1650" dirty="0"/>
          </a:p>
        </p:txBody>
      </p:sp>
      <p:sp>
        <p:nvSpPr>
          <p:cNvPr id="21" name="Text 14"/>
          <p:cNvSpPr/>
          <p:nvPr/>
        </p:nvSpPr>
        <p:spPr>
          <a:xfrm>
            <a:off x="9184053" y="4869752"/>
            <a:ext cx="4219575" cy="1009650"/>
          </a:xfrm>
          <a:prstGeom prst="rect">
            <a:avLst/>
          </a:prstGeom>
          <a:noFill/>
          <a:ln/>
        </p:spPr>
        <p:txBody>
          <a:bodyPr wrap="square" lIns="0" tIns="0" rIns="0" bIns="0" rtlCol="0" anchor="ctr"/>
          <a:lstStyle/>
          <a:p>
            <a:pPr>
              <a:lnSpc>
                <a:spcPct val="79650"/>
              </a:lnSpc>
            </a:pPr>
            <a:r>
              <a:rPr lang="en-US" sz="1650" b="1" dirty="0">
                <a:solidFill>
                  <a:srgbClr val="2B2B35"/>
                </a:solidFill>
                <a:latin typeface="Raleway" pitchFamily="34" charset="0"/>
                <a:ea typeface="Raleway" pitchFamily="34" charset="-122"/>
                <a:cs typeface="Raleway" pitchFamily="34" charset="-120"/>
              </a:rPr>
              <a:t>4 </a:t>
            </a:r>
            <a:r>
              <a:rPr lang="fr-FR" sz="1600" dirty="0"/>
              <a:t>***** </a:t>
            </a:r>
            <a:endParaRPr lang="en-US" sz="1650" dirty="0"/>
          </a:p>
          <a:p>
            <a:pPr marL="0" indent="0" algn="l">
              <a:lnSpc>
                <a:spcPct val="79650"/>
              </a:lnSpc>
              <a:buNone/>
            </a:pPr>
            <a:r>
              <a:rPr lang="en-US" sz="1650" b="1" u="sng" dirty="0">
                <a:solidFill>
                  <a:srgbClr val="2817E6"/>
                </a:solidFill>
                <a:latin typeface="Raleway" pitchFamily="34" charset="0"/>
                <a:ea typeface="Raleway" pitchFamily="34" charset="-122"/>
                <a:cs typeface="Raleway" pitchFamily="34" charset="-120"/>
                <a:hlinkClick r:id="rId18">
                  <a:extLst>
                    <a:ext uri="{A12FA001-AC4F-418D-AE19-62706E023703}">
                      <ahyp:hlinkClr xmlns:ahyp="http://schemas.microsoft.com/office/drawing/2018/hyperlinkcolor" val="tx"/>
                    </a:ext>
                  </a:extLst>
                </a:hlinkClick>
              </a:rPr>
              <a:t>BOMA LIFESTYLE HOTEL</a:t>
            </a:r>
            <a:endParaRPr lang="en-US" sz="1650" dirty="0"/>
          </a:p>
          <a:p>
            <a:pPr>
              <a:lnSpc>
                <a:spcPct val="79650"/>
              </a:lnSpc>
            </a:pPr>
            <a:r>
              <a:rPr lang="en-US" sz="1650" b="1" dirty="0">
                <a:solidFill>
                  <a:srgbClr val="2B2B35"/>
                </a:solidFill>
                <a:latin typeface="Raleway" pitchFamily="34" charset="0"/>
                <a:ea typeface="Raleway" pitchFamily="34" charset="-122"/>
                <a:cs typeface="Raleway" pitchFamily="34" charset="-120"/>
              </a:rPr>
              <a:t>127 440 F CFA/ night</a:t>
            </a:r>
            <a:endParaRPr lang="en-US" sz="1650" dirty="0"/>
          </a:p>
          <a:p>
            <a:pPr marL="0" indent="0" algn="l">
              <a:lnSpc>
                <a:spcPct val="79650"/>
              </a:lnSpc>
              <a:buNone/>
            </a:pPr>
            <a:r>
              <a:rPr lang="en-US" sz="1650" b="1" dirty="0">
                <a:solidFill>
                  <a:srgbClr val="2B2B35"/>
                </a:solidFill>
                <a:latin typeface="Raleway" pitchFamily="34" charset="0"/>
                <a:ea typeface="Raleway" pitchFamily="34" charset="-122"/>
                <a:cs typeface="Raleway" pitchFamily="34" charset="-120"/>
              </a:rPr>
              <a:t>Tel : 221 33 859 02 50</a:t>
            </a:r>
          </a:p>
          <a:p>
            <a:pPr>
              <a:lnSpc>
                <a:spcPct val="79650"/>
              </a:lnSpc>
            </a:pPr>
            <a:r>
              <a:rPr lang="en-US" sz="1650" b="1" dirty="0">
                <a:solidFill>
                  <a:srgbClr val="2B2B35"/>
                </a:solidFill>
                <a:latin typeface="Raleway" pitchFamily="34" charset="0"/>
                <a:ea typeface="Raleway" pitchFamily="34" charset="-122"/>
              </a:rPr>
              <a:t>Distance ; 4,3 km</a:t>
            </a:r>
            <a:endParaRPr lang="en-US" sz="1650" dirty="0"/>
          </a:p>
          <a:p>
            <a:pPr marL="0" indent="0" algn="l">
              <a:lnSpc>
                <a:spcPct val="79650"/>
              </a:lnSpc>
              <a:buNone/>
            </a:pPr>
            <a:endParaRPr lang="en-US" sz="1650" dirty="0"/>
          </a:p>
        </p:txBody>
      </p:sp>
      <p:sp>
        <p:nvSpPr>
          <p:cNvPr id="22" name="Text 15"/>
          <p:cNvSpPr/>
          <p:nvPr/>
        </p:nvSpPr>
        <p:spPr>
          <a:xfrm>
            <a:off x="17907000" y="10001250"/>
            <a:ext cx="3810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10</a:t>
            </a:r>
            <a:endParaRPr lang="en-US" sz="1500" dirty="0"/>
          </a:p>
        </p:txBody>
      </p:sp>
      <p:sp>
        <p:nvSpPr>
          <p:cNvPr id="23" name="ZoneTexte 22">
            <a:extLst>
              <a:ext uri="{FF2B5EF4-FFF2-40B4-BE49-F238E27FC236}">
                <a16:creationId xmlns:a16="http://schemas.microsoft.com/office/drawing/2014/main" id="{68270FE4-A796-4B3E-8646-6DCAE58AA712}"/>
              </a:ext>
            </a:extLst>
          </p:cNvPr>
          <p:cNvSpPr txBox="1"/>
          <p:nvPr/>
        </p:nvSpPr>
        <p:spPr>
          <a:xfrm>
            <a:off x="587010" y="8614019"/>
            <a:ext cx="7523320" cy="1200329"/>
          </a:xfrm>
          <a:prstGeom prst="rect">
            <a:avLst/>
          </a:prstGeom>
          <a:noFill/>
          <a:ln w="38100">
            <a:solidFill>
              <a:schemeClr val="accent6"/>
            </a:solidFill>
          </a:ln>
        </p:spPr>
        <p:txBody>
          <a:bodyPr wrap="square" rtlCol="0">
            <a:spAutoFit/>
          </a:bodyPr>
          <a:lstStyle/>
          <a:p>
            <a:r>
              <a:rPr lang="en-US" b="1" dirty="0"/>
              <a:t>If you have any queries, please contact: </a:t>
            </a:r>
          </a:p>
          <a:p>
            <a:r>
              <a:rPr lang="en-US" b="1" dirty="0" err="1"/>
              <a:t>Mrs</a:t>
            </a:r>
            <a:r>
              <a:rPr lang="en-US" b="1" dirty="0"/>
              <a:t> Kadjo DIOP </a:t>
            </a:r>
            <a:r>
              <a:rPr lang="en-US" b="1" dirty="0">
                <a:hlinkClick r:id="rId19"/>
              </a:rPr>
              <a:t>kadjo.diop@artp.sn </a:t>
            </a:r>
            <a:r>
              <a:rPr lang="en-US" b="1" dirty="0"/>
              <a:t>00221775298154</a:t>
            </a:r>
          </a:p>
          <a:p>
            <a:r>
              <a:rPr lang="en-US" b="1" dirty="0" err="1"/>
              <a:t>Mrs</a:t>
            </a:r>
            <a:r>
              <a:rPr lang="en-US" b="1" dirty="0"/>
              <a:t> Mariama NDAO </a:t>
            </a:r>
            <a:r>
              <a:rPr lang="en-US" b="1" dirty="0">
                <a:hlinkClick r:id="rId20"/>
              </a:rPr>
              <a:t>mariama.ndao@artp.sn </a:t>
            </a:r>
            <a:r>
              <a:rPr lang="en-US" b="1" dirty="0"/>
              <a:t>002214501237</a:t>
            </a:r>
          </a:p>
          <a:p>
            <a:r>
              <a:rPr lang="en-US" b="1" dirty="0" err="1"/>
              <a:t>Mr</a:t>
            </a:r>
            <a:r>
              <a:rPr lang="en-US" b="1" dirty="0"/>
              <a:t> Daouda DIOUF </a:t>
            </a:r>
            <a:r>
              <a:rPr lang="en-US" b="1" dirty="0">
                <a:hlinkClick r:id="rId21"/>
              </a:rPr>
              <a:t>daouda.diouf@artp.sn </a:t>
            </a:r>
            <a:r>
              <a:rPr lang="en-US" b="1" dirty="0"/>
              <a:t>00221773339630</a:t>
            </a:r>
            <a:endParaRPr lang="fr-F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0" y="0"/>
            <a:ext cx="4143375" cy="10287000"/>
          </a:xfrm>
          <a:prstGeom prst="rect">
            <a:avLst/>
          </a:prstGeom>
        </p:spPr>
      </p:pic>
      <p:pic>
        <p:nvPicPr>
          <p:cNvPr id="4" name="Image 2" descr="preencoded.png"/>
          <p:cNvPicPr>
            <a:picLocks noChangeAspect="1"/>
          </p:cNvPicPr>
          <p:nvPr/>
        </p:nvPicPr>
        <p:blipFill>
          <a:blip r:embed="rId5"/>
          <a:stretch>
            <a:fillRect/>
          </a:stretch>
        </p:blipFill>
        <p:spPr>
          <a:xfrm rot="-5402820">
            <a:off x="3620157" y="4677337"/>
            <a:ext cx="1428750" cy="923925"/>
          </a:xfrm>
          <a:prstGeom prst="rect">
            <a:avLst/>
          </a:prstGeom>
        </p:spPr>
      </p:pic>
      <p:sp>
        <p:nvSpPr>
          <p:cNvPr id="5" name="Text 0"/>
          <p:cNvSpPr/>
          <p:nvPr/>
        </p:nvSpPr>
        <p:spPr>
          <a:xfrm>
            <a:off x="5655583" y="988247"/>
            <a:ext cx="11268075" cy="1095375"/>
          </a:xfrm>
          <a:prstGeom prst="rect">
            <a:avLst/>
          </a:prstGeom>
          <a:noFill/>
          <a:ln/>
        </p:spPr>
        <p:txBody>
          <a:bodyPr wrap="square" lIns="0" tIns="0" rIns="0" bIns="0" rtlCol="0" anchor="ctr"/>
          <a:lstStyle/>
          <a:p>
            <a:pPr marL="0" indent="0" algn="l">
              <a:lnSpc>
                <a:spcPct val="79650"/>
              </a:lnSpc>
              <a:buNone/>
            </a:pPr>
            <a:r>
              <a:rPr lang="en-US" sz="7200" b="1" dirty="0">
                <a:solidFill>
                  <a:srgbClr val="14892C"/>
                </a:solidFill>
                <a:latin typeface="Poppins" pitchFamily="34" charset="0"/>
                <a:ea typeface="Poppins" pitchFamily="34" charset="-122"/>
                <a:cs typeface="Poppins" pitchFamily="34" charset="-120"/>
              </a:rPr>
              <a:t>Event site</a:t>
            </a:r>
            <a:endParaRPr lang="en-US" sz="7200" dirty="0"/>
          </a:p>
        </p:txBody>
      </p:sp>
      <p:sp>
        <p:nvSpPr>
          <p:cNvPr id="6" name="Text 1"/>
          <p:cNvSpPr/>
          <p:nvPr/>
        </p:nvSpPr>
        <p:spPr>
          <a:xfrm>
            <a:off x="5506507" y="8038262"/>
            <a:ext cx="10839450" cy="2266950"/>
          </a:xfrm>
          <a:prstGeom prst="rect">
            <a:avLst/>
          </a:prstGeom>
          <a:noFill/>
          <a:ln/>
        </p:spPr>
        <p:txBody>
          <a:bodyPr wrap="square" lIns="0" tIns="0" rIns="0" bIns="0" rtlCol="0" anchor="ctr"/>
          <a:lstStyle/>
          <a:p>
            <a:pPr marL="0" indent="0" algn="l">
              <a:lnSpc>
                <a:spcPct val="92663"/>
              </a:lnSpc>
              <a:buNone/>
            </a:pPr>
            <a:r>
              <a:rPr lang="en-US" sz="2550" b="1" dirty="0">
                <a:solidFill>
                  <a:srgbClr val="3C3A3A"/>
                </a:solidFill>
                <a:latin typeface="Poppins" pitchFamily="34" charset="0"/>
                <a:ea typeface="Poppins" pitchFamily="34" charset="-122"/>
                <a:cs typeface="Poppins" pitchFamily="34" charset="-120"/>
              </a:rPr>
              <a:t>Address</a:t>
            </a:r>
            <a:r>
              <a:rPr lang="en-US" sz="2550" dirty="0">
                <a:solidFill>
                  <a:srgbClr val="3C3A3A"/>
                </a:solidFill>
                <a:latin typeface="Poppins" pitchFamily="34" charset="0"/>
                <a:ea typeface="Poppins" pitchFamily="34" charset="-122"/>
                <a:cs typeface="Poppins" pitchFamily="34" charset="-120"/>
              </a:rPr>
              <a:t> : Route des Almadies, B.P : 8181 Dakar- </a:t>
            </a:r>
            <a:r>
              <a:rPr lang="en-US" sz="2550" dirty="0" err="1">
                <a:solidFill>
                  <a:srgbClr val="3C3A3A"/>
                </a:solidFill>
                <a:latin typeface="Poppins" pitchFamily="34" charset="0"/>
                <a:ea typeface="Poppins" pitchFamily="34" charset="-122"/>
                <a:cs typeface="Poppins" pitchFamily="34" charset="-120"/>
              </a:rPr>
              <a:t>Sénégal</a:t>
            </a:r>
            <a:endParaRPr lang="en-US" sz="2550" dirty="0"/>
          </a:p>
          <a:p>
            <a:pPr marL="0" indent="0" algn="just">
              <a:lnSpc>
                <a:spcPct val="92663"/>
              </a:lnSpc>
              <a:buNone/>
            </a:pPr>
            <a:r>
              <a:rPr lang="en-US" sz="2550" dirty="0">
                <a:solidFill>
                  <a:srgbClr val="3C3A3A"/>
                </a:solidFill>
                <a:latin typeface="Poppins" pitchFamily="34" charset="0"/>
                <a:ea typeface="Poppins" pitchFamily="34" charset="-122"/>
                <a:cs typeface="Poppins" pitchFamily="34" charset="-120"/>
              </a:rPr>
              <a:t>Phone: +221 33 869 69 69. Fax : +221 33 869 69 24 ;</a:t>
            </a:r>
            <a:endParaRPr lang="en-US" sz="2550" dirty="0"/>
          </a:p>
          <a:p>
            <a:pPr marL="0" indent="0" algn="just">
              <a:lnSpc>
                <a:spcPct val="92663"/>
              </a:lnSpc>
              <a:buNone/>
            </a:pPr>
            <a:r>
              <a:rPr lang="en-US" sz="2550" dirty="0">
                <a:solidFill>
                  <a:srgbClr val="3C3A3A"/>
                </a:solidFill>
                <a:latin typeface="Poppins" pitchFamily="34" charset="0"/>
                <a:ea typeface="Poppins" pitchFamily="34" charset="-122"/>
                <a:cs typeface="Poppins" pitchFamily="34" charset="-120"/>
              </a:rPr>
              <a:t>Email. </a:t>
            </a:r>
            <a:r>
              <a:rPr lang="en-US" sz="2550" dirty="0">
                <a:solidFill>
                  <a:srgbClr val="3C3A3A"/>
                </a:solidFill>
                <a:latin typeface="Poppins" pitchFamily="34" charset="0"/>
                <a:ea typeface="Poppins" pitchFamily="34" charset="-122"/>
                <a:cs typeface="Poppins" pitchFamily="34" charset="-120"/>
                <a:hlinkClick r:id="rId6"/>
              </a:rPr>
              <a:t>Reservation.dakar@kingfahdpalacehotels.com</a:t>
            </a:r>
            <a:endParaRPr lang="en-US" sz="2550" dirty="0"/>
          </a:p>
          <a:p>
            <a:pPr marL="0" indent="0" algn="just">
              <a:lnSpc>
                <a:spcPct val="92663"/>
              </a:lnSpc>
              <a:buNone/>
            </a:pPr>
            <a:r>
              <a:rPr lang="en-US" sz="2550" dirty="0">
                <a:solidFill>
                  <a:srgbClr val="3C3A3A"/>
                </a:solidFill>
                <a:latin typeface="Poppins" pitchFamily="34" charset="0"/>
                <a:ea typeface="Poppins" pitchFamily="34" charset="-122"/>
                <a:cs typeface="Poppins" pitchFamily="34" charset="-120"/>
              </a:rPr>
              <a:t>website : </a:t>
            </a:r>
            <a:r>
              <a:rPr lang="en-US" sz="2550" dirty="0">
                <a:solidFill>
                  <a:srgbClr val="3C3A3A"/>
                </a:solidFill>
                <a:latin typeface="Poppins" pitchFamily="34" charset="0"/>
                <a:ea typeface="Poppins" pitchFamily="34" charset="-122"/>
                <a:cs typeface="Poppins" pitchFamily="34" charset="-120"/>
                <a:hlinkClick r:id="rId7"/>
              </a:rPr>
              <a:t>https://www.kingfahdpalacehotels.com</a:t>
            </a:r>
            <a:endParaRPr lang="en-US" sz="2550" dirty="0"/>
          </a:p>
          <a:p>
            <a:pPr marL="0" indent="0" algn="just">
              <a:lnSpc>
                <a:spcPct val="92663"/>
              </a:lnSpc>
              <a:buNone/>
            </a:pPr>
            <a:r>
              <a:rPr lang="en-US" sz="2550" dirty="0">
                <a:solidFill>
                  <a:srgbClr val="000000"/>
                </a:solidFill>
              </a:rPr>
              <a:t> </a:t>
            </a:r>
            <a:endParaRPr lang="en-US" sz="2550" dirty="0"/>
          </a:p>
        </p:txBody>
      </p:sp>
      <p:pic>
        <p:nvPicPr>
          <p:cNvPr id="7" name="Image 3" descr="preencoded.png"/>
          <p:cNvPicPr>
            <a:picLocks noChangeAspect="1"/>
          </p:cNvPicPr>
          <p:nvPr/>
        </p:nvPicPr>
        <p:blipFill>
          <a:blip r:embed="rId8"/>
          <a:stretch>
            <a:fillRect/>
          </a:stretch>
        </p:blipFill>
        <p:spPr>
          <a:xfrm>
            <a:off x="5587851" y="2530459"/>
            <a:ext cx="10744200" cy="4152900"/>
          </a:xfrm>
          <a:prstGeom prst="rect">
            <a:avLst/>
          </a:prstGeom>
        </p:spPr>
      </p:pic>
      <p:pic>
        <p:nvPicPr>
          <p:cNvPr id="8" name="Image 4" descr="preencoded.png"/>
          <p:cNvPicPr>
            <a:picLocks noChangeAspect="1"/>
          </p:cNvPicPr>
          <p:nvPr/>
        </p:nvPicPr>
        <p:blipFill>
          <a:blip r:embed="rId9"/>
          <a:stretch>
            <a:fillRect/>
          </a:stretch>
        </p:blipFill>
        <p:spPr>
          <a:xfrm>
            <a:off x="2459022" y="8577062"/>
            <a:ext cx="1724025" cy="1724025"/>
          </a:xfrm>
          <a:prstGeom prst="rect">
            <a:avLst/>
          </a:prstGeom>
        </p:spPr>
      </p:pic>
      <p:sp>
        <p:nvSpPr>
          <p:cNvPr id="9" name="Text 2"/>
          <p:cNvSpPr/>
          <p:nvPr/>
        </p:nvSpPr>
        <p:spPr>
          <a:xfrm>
            <a:off x="512510" y="1066324"/>
            <a:ext cx="4276725" cy="1466850"/>
          </a:xfrm>
          <a:prstGeom prst="rect">
            <a:avLst/>
          </a:prstGeom>
          <a:noFill/>
          <a:ln/>
        </p:spPr>
        <p:txBody>
          <a:bodyPr wrap="square" lIns="0" tIns="0" rIns="0" bIns="0" rtlCol="0" anchor="ctr"/>
          <a:lstStyle/>
          <a:p>
            <a:pPr marL="0" indent="0" algn="l">
              <a:lnSpc>
                <a:spcPct val="79650"/>
              </a:lnSpc>
              <a:buNone/>
            </a:pPr>
            <a:r>
              <a:rPr lang="en-US" sz="4800" b="1" dirty="0">
                <a:solidFill>
                  <a:srgbClr val="FFFFFF"/>
                </a:solidFill>
                <a:latin typeface="Roboto Condensed" pitchFamily="34" charset="0"/>
                <a:ea typeface="Roboto Condensed" pitchFamily="34" charset="-122"/>
                <a:cs typeface="Roboto Condensed" pitchFamily="34" charset="-120"/>
              </a:rPr>
              <a:t>KING FAHD</a:t>
            </a:r>
            <a:endParaRPr lang="en-US" sz="4800" dirty="0"/>
          </a:p>
          <a:p>
            <a:pPr marL="0" indent="0" algn="l">
              <a:lnSpc>
                <a:spcPct val="79650"/>
              </a:lnSpc>
              <a:buNone/>
            </a:pPr>
            <a:r>
              <a:rPr lang="en-US" sz="4800" b="1" dirty="0">
                <a:solidFill>
                  <a:srgbClr val="FFFFFF"/>
                </a:solidFill>
                <a:latin typeface="Roboto Condensed" pitchFamily="34" charset="0"/>
                <a:ea typeface="Roboto Condensed" pitchFamily="34" charset="-122"/>
                <a:cs typeface="Roboto Condensed" pitchFamily="34" charset="-120"/>
              </a:rPr>
              <a:t> HOTEL</a:t>
            </a:r>
            <a:endParaRPr lang="en-US" sz="4800" dirty="0"/>
          </a:p>
        </p:txBody>
      </p:sp>
      <p:sp>
        <p:nvSpPr>
          <p:cNvPr id="10" name="Text 3"/>
          <p:cNvSpPr/>
          <p:nvPr/>
        </p:nvSpPr>
        <p:spPr>
          <a:xfrm>
            <a:off x="17992725" y="10001250"/>
            <a:ext cx="2952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2</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9185062" y="5042630"/>
            <a:ext cx="9124950" cy="5229225"/>
          </a:xfrm>
          <a:prstGeom prst="rect">
            <a:avLst/>
          </a:prstGeom>
        </p:spPr>
      </p:pic>
      <p:pic>
        <p:nvPicPr>
          <p:cNvPr id="4" name="Image 2" descr="preencoded.png"/>
          <p:cNvPicPr>
            <a:picLocks noChangeAspect="1"/>
          </p:cNvPicPr>
          <p:nvPr/>
        </p:nvPicPr>
        <p:blipFill>
          <a:blip r:embed="rId5"/>
          <a:stretch>
            <a:fillRect/>
          </a:stretch>
        </p:blipFill>
        <p:spPr>
          <a:xfrm>
            <a:off x="7607" y="827"/>
            <a:ext cx="9277350" cy="5105400"/>
          </a:xfrm>
          <a:prstGeom prst="rect">
            <a:avLst/>
          </a:prstGeom>
        </p:spPr>
      </p:pic>
      <p:pic>
        <p:nvPicPr>
          <p:cNvPr id="5" name="Image 3" descr="preencoded.png"/>
          <p:cNvPicPr>
            <a:picLocks noChangeAspect="1"/>
          </p:cNvPicPr>
          <p:nvPr/>
        </p:nvPicPr>
        <p:blipFill>
          <a:blip r:embed="rId6"/>
          <a:stretch>
            <a:fillRect/>
          </a:stretch>
        </p:blipFill>
        <p:spPr>
          <a:xfrm>
            <a:off x="-53251" y="5185696"/>
            <a:ext cx="9229725" cy="5076825"/>
          </a:xfrm>
          <a:prstGeom prst="rect">
            <a:avLst/>
          </a:prstGeom>
        </p:spPr>
      </p:pic>
      <p:pic>
        <p:nvPicPr>
          <p:cNvPr id="6" name="Image 4" descr="preencoded.png"/>
          <p:cNvPicPr>
            <a:picLocks noChangeAspect="1"/>
          </p:cNvPicPr>
          <p:nvPr/>
        </p:nvPicPr>
        <p:blipFill>
          <a:blip r:embed="rId7"/>
          <a:stretch>
            <a:fillRect/>
          </a:stretch>
        </p:blipFill>
        <p:spPr>
          <a:xfrm>
            <a:off x="9178080" y="922"/>
            <a:ext cx="9134475" cy="5238750"/>
          </a:xfrm>
          <a:prstGeom prst="rect">
            <a:avLst/>
          </a:prstGeom>
        </p:spPr>
      </p:pic>
      <p:pic>
        <p:nvPicPr>
          <p:cNvPr id="7" name="Image 5" descr="preencoded.png"/>
          <p:cNvPicPr>
            <a:picLocks noChangeAspect="1"/>
          </p:cNvPicPr>
          <p:nvPr/>
        </p:nvPicPr>
        <p:blipFill>
          <a:blip r:embed="rId8"/>
          <a:stretch>
            <a:fillRect/>
          </a:stretch>
        </p:blipFill>
        <p:spPr>
          <a:xfrm>
            <a:off x="5043754" y="2983097"/>
            <a:ext cx="9115425" cy="4114800"/>
          </a:xfrm>
          <a:prstGeom prst="rect">
            <a:avLst/>
          </a:prstGeom>
        </p:spPr>
      </p:pic>
      <p:sp>
        <p:nvSpPr>
          <p:cNvPr id="8" name="Text 0"/>
          <p:cNvSpPr/>
          <p:nvPr/>
        </p:nvSpPr>
        <p:spPr>
          <a:xfrm>
            <a:off x="5638743" y="3317748"/>
            <a:ext cx="8077200" cy="3286125"/>
          </a:xfrm>
          <a:prstGeom prst="rect">
            <a:avLst/>
          </a:prstGeom>
          <a:noFill/>
          <a:ln/>
        </p:spPr>
        <p:txBody>
          <a:bodyPr wrap="square" lIns="0" tIns="0" rIns="0" bIns="0" rtlCol="0" anchor="ctr"/>
          <a:lstStyle/>
          <a:p>
            <a:pPr algn="just">
              <a:lnSpc>
                <a:spcPct val="99141"/>
              </a:lnSpc>
            </a:pPr>
            <a:r>
              <a:rPr lang="en-US" sz="1725" b="1" dirty="0">
                <a:solidFill>
                  <a:srgbClr val="FFFFFF"/>
                </a:solidFill>
                <a:latin typeface="Raleway" pitchFamily="34" charset="0"/>
                <a:ea typeface="Raleway" pitchFamily="34" charset="-122"/>
                <a:cs typeface="Raleway" pitchFamily="34" charset="-120"/>
              </a:rPr>
              <a:t>Senegal lies at the westernmost tip of the African continent in the Atlantic Ocean, at the confluence of Europe, Africa and the Americas, and at the crossroads of major sea and air routes.  Between 12° and 17° north latitude and 11° C and 18°C west longitude, Senegal is bordered to the north and northeast by Mauritania, to the southeast by Mali, and to the south by Guinea and Guinea Bissau. The Gambia forms a 10,300 km² enclave within Senegalese </a:t>
            </a:r>
            <a:r>
              <a:rPr lang="en-US" sz="1725" b="1" dirty="0" err="1">
                <a:solidFill>
                  <a:srgbClr val="FFFFFF"/>
                </a:solidFill>
                <a:latin typeface="Raleway" pitchFamily="34" charset="0"/>
                <a:ea typeface="Raleway" pitchFamily="34" charset="-122"/>
                <a:cs typeface="Raleway" pitchFamily="34" charset="-120"/>
              </a:rPr>
              <a:t>territory.It</a:t>
            </a:r>
            <a:r>
              <a:rPr lang="en-US" sz="1725" b="1" dirty="0">
                <a:solidFill>
                  <a:srgbClr val="FFFFFF"/>
                </a:solidFill>
                <a:latin typeface="Raleway" pitchFamily="34" charset="0"/>
                <a:ea typeface="Raleway" pitchFamily="34" charset="-122"/>
                <a:cs typeface="Raleway" pitchFamily="34" charset="-120"/>
              </a:rPr>
              <a:t> has a population of 18,126,390 (source ANSD).Senegal's strategic geographical position means it is open to the world and easily </a:t>
            </a:r>
            <a:r>
              <a:rPr lang="en-US" sz="1725" b="1" dirty="0" err="1">
                <a:solidFill>
                  <a:srgbClr val="FFFFFF"/>
                </a:solidFill>
                <a:latin typeface="Raleway" pitchFamily="34" charset="0"/>
                <a:ea typeface="Raleway" pitchFamily="34" charset="-122"/>
                <a:cs typeface="Raleway" pitchFamily="34" charset="-120"/>
              </a:rPr>
              <a:t>accessible.Translated</a:t>
            </a:r>
            <a:r>
              <a:rPr lang="en-US" sz="1725" b="1" dirty="0">
                <a:solidFill>
                  <a:srgbClr val="FFFFFF"/>
                </a:solidFill>
                <a:latin typeface="Raleway" pitchFamily="34" charset="0"/>
                <a:ea typeface="Raleway" pitchFamily="34" charset="-122"/>
                <a:cs typeface="Raleway" pitchFamily="34" charset="-120"/>
              </a:rPr>
              <a:t> with DeepL.com (free version)</a:t>
            </a:r>
            <a:endParaRPr lang="en-US" sz="1725" dirty="0"/>
          </a:p>
        </p:txBody>
      </p:sp>
      <p:sp>
        <p:nvSpPr>
          <p:cNvPr id="9" name="Text 1"/>
          <p:cNvSpPr/>
          <p:nvPr/>
        </p:nvSpPr>
        <p:spPr>
          <a:xfrm>
            <a:off x="289079" y="4734792"/>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phare des mamelles</a:t>
            </a:r>
            <a:endParaRPr lang="en-US" sz="1200" dirty="0"/>
          </a:p>
        </p:txBody>
      </p:sp>
      <p:sp>
        <p:nvSpPr>
          <p:cNvPr id="10" name="Text 2"/>
          <p:cNvSpPr/>
          <p:nvPr/>
        </p:nvSpPr>
        <p:spPr>
          <a:xfrm>
            <a:off x="205524" y="9936194"/>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ile de Ngor</a:t>
            </a:r>
            <a:endParaRPr lang="en-US" sz="1200" dirty="0"/>
          </a:p>
        </p:txBody>
      </p:sp>
      <p:sp>
        <p:nvSpPr>
          <p:cNvPr id="11" name="Text 3"/>
          <p:cNvSpPr/>
          <p:nvPr/>
        </p:nvSpPr>
        <p:spPr>
          <a:xfrm>
            <a:off x="16656748" y="9936194"/>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Lac Rose</a:t>
            </a:r>
            <a:endParaRPr lang="en-US" sz="1200" dirty="0"/>
          </a:p>
        </p:txBody>
      </p:sp>
      <p:sp>
        <p:nvSpPr>
          <p:cNvPr id="12" name="Text 4"/>
          <p:cNvSpPr/>
          <p:nvPr/>
        </p:nvSpPr>
        <p:spPr>
          <a:xfrm>
            <a:off x="16743807" y="4930616"/>
            <a:ext cx="1562100" cy="180975"/>
          </a:xfrm>
          <a:prstGeom prst="rect">
            <a:avLst/>
          </a:prstGeom>
          <a:noFill/>
          <a:ln/>
        </p:spPr>
        <p:txBody>
          <a:bodyPr wrap="square" lIns="0" tIns="0" rIns="0" bIns="0" rtlCol="0" anchor="ctr"/>
          <a:lstStyle/>
          <a:p>
            <a:pPr marL="0" indent="0" algn="l">
              <a:lnSpc>
                <a:spcPct val="79650"/>
              </a:lnSpc>
              <a:buNone/>
            </a:pPr>
            <a:r>
              <a:rPr lang="en-US" sz="1200" dirty="0">
                <a:solidFill>
                  <a:srgbClr val="FFFFFF"/>
                </a:solidFill>
                <a:latin typeface="Cabin" pitchFamily="34" charset="0"/>
                <a:ea typeface="Cabin" pitchFamily="34" charset="-122"/>
                <a:cs typeface="Cabin" pitchFamily="34" charset="-120"/>
              </a:rPr>
              <a:t>ile de Gorée</a:t>
            </a:r>
            <a:endParaRPr lang="en-US" sz="1200" dirty="0"/>
          </a:p>
        </p:txBody>
      </p:sp>
      <p:sp>
        <p:nvSpPr>
          <p:cNvPr id="13" name="Text 5"/>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FFFFFF"/>
                </a:solidFill>
                <a:uFill>
                  <a:solidFill>
                    <a:srgbClr val="FFFFFF"/>
                  </a:solidFill>
                </a:uFill>
                <a:latin typeface="Inter" pitchFamily="34" charset="0"/>
                <a:ea typeface="Inter" pitchFamily="34" charset="-122"/>
                <a:cs typeface="Inter" pitchFamily="34" charset="-120"/>
              </a:rPr>
              <a:t>3</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2950083" y="3870"/>
            <a:ext cx="15430500" cy="10287000"/>
          </a:xfrm>
          <a:prstGeom prst="rect">
            <a:avLst/>
          </a:prstGeom>
        </p:spPr>
      </p:pic>
      <p:pic>
        <p:nvPicPr>
          <p:cNvPr id="4" name="Image 2" descr="preencoded.png"/>
          <p:cNvPicPr>
            <a:picLocks noChangeAspect="1"/>
          </p:cNvPicPr>
          <p:nvPr/>
        </p:nvPicPr>
        <p:blipFill>
          <a:blip r:embed="rId5"/>
          <a:stretch>
            <a:fillRect/>
          </a:stretch>
        </p:blipFill>
        <p:spPr>
          <a:xfrm>
            <a:off x="6203156" y="0"/>
            <a:ext cx="6362700" cy="10287000"/>
          </a:xfrm>
          <a:prstGeom prst="rect">
            <a:avLst/>
          </a:prstGeom>
        </p:spPr>
      </p:pic>
      <p:pic>
        <p:nvPicPr>
          <p:cNvPr id="5" name="Image 3" descr="preencoded.png"/>
          <p:cNvPicPr>
            <a:picLocks noChangeAspect="1"/>
          </p:cNvPicPr>
          <p:nvPr/>
        </p:nvPicPr>
        <p:blipFill>
          <a:blip r:embed="rId6"/>
          <a:stretch>
            <a:fillRect/>
          </a:stretch>
        </p:blipFill>
        <p:spPr>
          <a:xfrm>
            <a:off x="0" y="0"/>
            <a:ext cx="6219825" cy="10287000"/>
          </a:xfrm>
          <a:prstGeom prst="rect">
            <a:avLst/>
          </a:prstGeom>
        </p:spPr>
      </p:pic>
      <p:pic>
        <p:nvPicPr>
          <p:cNvPr id="6" name="Image 4" descr="preencoded.png"/>
          <p:cNvPicPr>
            <a:picLocks noChangeAspect="1"/>
          </p:cNvPicPr>
          <p:nvPr/>
        </p:nvPicPr>
        <p:blipFill>
          <a:blip r:embed="rId7"/>
          <a:stretch>
            <a:fillRect/>
          </a:stretch>
        </p:blipFill>
        <p:spPr>
          <a:xfrm rot="-5402820">
            <a:off x="5644220" y="4696406"/>
            <a:ext cx="1428750" cy="923925"/>
          </a:xfrm>
          <a:prstGeom prst="rect">
            <a:avLst/>
          </a:prstGeom>
        </p:spPr>
      </p:pic>
      <p:pic>
        <p:nvPicPr>
          <p:cNvPr id="7" name="Image 5" descr="preencoded.png"/>
          <p:cNvPicPr>
            <a:picLocks noChangeAspect="1"/>
          </p:cNvPicPr>
          <p:nvPr/>
        </p:nvPicPr>
        <p:blipFill>
          <a:blip r:embed="rId8"/>
          <a:stretch>
            <a:fillRect/>
          </a:stretch>
        </p:blipFill>
        <p:spPr>
          <a:xfrm>
            <a:off x="700088" y="6255544"/>
            <a:ext cx="3848100" cy="190500"/>
          </a:xfrm>
          <a:prstGeom prst="rect">
            <a:avLst/>
          </a:prstGeom>
        </p:spPr>
      </p:pic>
      <p:sp>
        <p:nvSpPr>
          <p:cNvPr id="8" name="Text 0"/>
          <p:cNvSpPr/>
          <p:nvPr/>
        </p:nvSpPr>
        <p:spPr>
          <a:xfrm>
            <a:off x="512629" y="1015994"/>
            <a:ext cx="5676900" cy="695325"/>
          </a:xfrm>
          <a:prstGeom prst="rect">
            <a:avLst/>
          </a:prstGeom>
          <a:noFill/>
          <a:ln/>
        </p:spPr>
        <p:txBody>
          <a:bodyPr wrap="square" lIns="0" tIns="0" rIns="0" bIns="0" rtlCol="0" anchor="ctr"/>
          <a:lstStyle/>
          <a:p>
            <a:pPr marL="0" indent="0" algn="l">
              <a:lnSpc>
                <a:spcPct val="112041"/>
              </a:lnSpc>
              <a:buNone/>
            </a:pPr>
            <a:r>
              <a:rPr lang="en-US" sz="3225" b="1" dirty="0">
                <a:solidFill>
                  <a:srgbClr val="FFFFFF"/>
                </a:solidFill>
                <a:latin typeface="Poppins" pitchFamily="34" charset="0"/>
                <a:ea typeface="Poppins" pitchFamily="34" charset="-122"/>
                <a:cs typeface="Poppins" pitchFamily="34" charset="-120"/>
              </a:rPr>
              <a:t>CONTACTS  FOR ANY ASSISTANCE</a:t>
            </a:r>
            <a:endParaRPr lang="en-US" sz="3225" dirty="0"/>
          </a:p>
        </p:txBody>
      </p:sp>
      <p:sp>
        <p:nvSpPr>
          <p:cNvPr id="9" name="Text 1"/>
          <p:cNvSpPr/>
          <p:nvPr/>
        </p:nvSpPr>
        <p:spPr>
          <a:xfrm>
            <a:off x="7222417" y="1075134"/>
            <a:ext cx="4581525" cy="638175"/>
          </a:xfrm>
          <a:prstGeom prst="rect">
            <a:avLst/>
          </a:prstGeom>
          <a:noFill/>
          <a:ln/>
        </p:spPr>
        <p:txBody>
          <a:bodyPr wrap="square" lIns="0" tIns="0" rIns="0" bIns="0" rtlCol="0" anchor="ctr"/>
          <a:lstStyle/>
          <a:p>
            <a:pPr marL="0" indent="0" algn="l">
              <a:lnSpc>
                <a:spcPct val="105600"/>
              </a:lnSpc>
              <a:buNone/>
            </a:pPr>
            <a:r>
              <a:rPr lang="en-US" sz="3150" b="1" dirty="0">
                <a:solidFill>
                  <a:srgbClr val="E6B23E"/>
                </a:solidFill>
                <a:latin typeface="Poppins" pitchFamily="34" charset="0"/>
                <a:ea typeface="Poppins" pitchFamily="34" charset="-122"/>
                <a:cs typeface="Poppins" pitchFamily="34" charset="-120"/>
              </a:rPr>
              <a:t>VISAS REQUIREMENTS</a:t>
            </a:r>
            <a:endParaRPr lang="en-US" sz="3150" dirty="0"/>
          </a:p>
        </p:txBody>
      </p:sp>
      <p:sp>
        <p:nvSpPr>
          <p:cNvPr id="10" name="Text 2"/>
          <p:cNvSpPr/>
          <p:nvPr/>
        </p:nvSpPr>
        <p:spPr>
          <a:xfrm>
            <a:off x="6946221" y="1826095"/>
            <a:ext cx="5133975" cy="8343900"/>
          </a:xfrm>
          <a:prstGeom prst="rect">
            <a:avLst/>
          </a:prstGeom>
          <a:noFill/>
          <a:ln/>
        </p:spPr>
        <p:txBody>
          <a:bodyPr wrap="square" lIns="0" tIns="0" rIns="0" bIns="0" rtlCol="0" anchor="ctr"/>
          <a:lstStyle/>
          <a:p>
            <a:pPr>
              <a:lnSpc>
                <a:spcPct val="124866"/>
              </a:lnSpc>
            </a:pPr>
            <a:r>
              <a:rPr lang="en-US" sz="2000" dirty="0">
                <a:solidFill>
                  <a:schemeClr val="bg1"/>
                </a:solidFill>
                <a:latin typeface="Poppins" pitchFamily="34" charset="0"/>
                <a:ea typeface="Poppins" pitchFamily="34" charset="-122"/>
                <a:cs typeface="Poppins" pitchFamily="34" charset="-120"/>
              </a:rPr>
              <a:t>  All travelers arriving in Senegal should have a valid passport. Nationals of ECOWAS states and certain other countries are not required to present an entry visa.  Participants are therefore advised to check whether or not they are exempt from visa requirements at their respective Senegalese embassies. Participants from other countries who have Senegalese embassies in their country must apply for a visa in advance, to be issued on presentation of documents. Under Senegal's visa policy in force on April 8, 2025, citizens of many African countries do not require a visa for a stay of less than 90 </a:t>
            </a:r>
            <a:r>
              <a:rPr lang="en-US" sz="2000" dirty="0" err="1">
                <a:solidFill>
                  <a:schemeClr val="bg1"/>
                </a:solidFill>
                <a:latin typeface="Poppins" pitchFamily="34" charset="0"/>
                <a:ea typeface="Poppins" pitchFamily="34" charset="-122"/>
                <a:cs typeface="Poppins" pitchFamily="34" charset="-120"/>
              </a:rPr>
              <a:t>days.Translated</a:t>
            </a:r>
            <a:r>
              <a:rPr lang="en-US" sz="2000" dirty="0">
                <a:solidFill>
                  <a:schemeClr val="bg1"/>
                </a:solidFill>
                <a:latin typeface="Poppins" pitchFamily="34" charset="0"/>
                <a:ea typeface="Poppins" pitchFamily="34" charset="-122"/>
                <a:cs typeface="Poppins" pitchFamily="34" charset="-120"/>
              </a:rPr>
              <a:t> with DeepL.com (free version)</a:t>
            </a:r>
            <a:r>
              <a:rPr lang="en-US" sz="2000" dirty="0">
                <a:solidFill>
                  <a:schemeClr val="bg1"/>
                </a:solidFill>
              </a:rPr>
              <a:t> </a:t>
            </a:r>
          </a:p>
        </p:txBody>
      </p:sp>
      <p:sp>
        <p:nvSpPr>
          <p:cNvPr id="11" name="Text 3"/>
          <p:cNvSpPr/>
          <p:nvPr/>
        </p:nvSpPr>
        <p:spPr>
          <a:xfrm>
            <a:off x="814673" y="2658683"/>
            <a:ext cx="5295900" cy="2466975"/>
          </a:xfrm>
          <a:prstGeom prst="rect">
            <a:avLst/>
          </a:prstGeom>
          <a:noFill/>
          <a:ln/>
        </p:spPr>
        <p:txBody>
          <a:bodyPr wrap="square" lIns="0" tIns="0" rIns="0" bIns="0" rtlCol="0" anchor="ctr"/>
          <a:lstStyle/>
          <a:p>
            <a:pPr marL="0" indent="0" algn="l">
              <a:lnSpc>
                <a:spcPct val="150000"/>
              </a:lnSpc>
              <a:buNone/>
            </a:pPr>
            <a:r>
              <a:rPr lang="en-US" sz="1800" dirty="0">
                <a:solidFill>
                  <a:srgbClr val="FFFFFF"/>
                </a:solidFill>
                <a:latin typeface="Raleway" pitchFamily="34" charset="0"/>
                <a:ea typeface="Raleway" pitchFamily="34" charset="-122"/>
                <a:cs typeface="Raleway" pitchFamily="34" charset="-120"/>
              </a:rPr>
              <a:t>Name: </a:t>
            </a:r>
            <a:r>
              <a:rPr lang="en-US" sz="1800" b="1" dirty="0">
                <a:solidFill>
                  <a:srgbClr val="FFFFFF"/>
                </a:solidFill>
                <a:latin typeface="Raleway" pitchFamily="34" charset="0"/>
                <a:ea typeface="Raleway" pitchFamily="34" charset="-122"/>
                <a:cs typeface="Raleway" pitchFamily="34" charset="-120"/>
              </a:rPr>
              <a:t>Mamadou GUEYE, Chief  Protocole</a:t>
            </a:r>
            <a:endParaRPr lang="en-US" sz="1800" dirty="0"/>
          </a:p>
          <a:p>
            <a:pPr marL="0" indent="0" algn="just">
              <a:lnSpc>
                <a:spcPct val="150000"/>
              </a:lnSpc>
              <a:buNone/>
            </a:pPr>
            <a:r>
              <a:rPr lang="en-US" sz="1800" dirty="0">
                <a:solidFill>
                  <a:srgbClr val="FFFFFF"/>
                </a:solidFill>
                <a:latin typeface="Raleway" pitchFamily="34" charset="0"/>
                <a:ea typeface="Raleway" pitchFamily="34" charset="-122"/>
                <a:cs typeface="Raleway" pitchFamily="34" charset="-120"/>
              </a:rPr>
              <a:t>Phone number: +221 77 637 03 65</a:t>
            </a:r>
            <a:endParaRPr lang="en-US" sz="1800" dirty="0"/>
          </a:p>
          <a:p>
            <a:pPr marL="0" indent="0" algn="just">
              <a:lnSpc>
                <a:spcPct val="150000"/>
              </a:lnSpc>
              <a:buNone/>
            </a:pPr>
            <a:r>
              <a:rPr lang="en-US" dirty="0">
                <a:solidFill>
                  <a:srgbClr val="FFFFFF"/>
                </a:solidFill>
                <a:latin typeface="Raleway" pitchFamily="34" charset="0"/>
                <a:ea typeface="Raleway" pitchFamily="34" charset="-122"/>
                <a:cs typeface="Raleway" pitchFamily="34" charset="-120"/>
              </a:rPr>
              <a:t>email</a:t>
            </a:r>
            <a:r>
              <a:rPr lang="en-US" sz="1800" dirty="0">
                <a:solidFill>
                  <a:srgbClr val="FFFFFF"/>
                </a:solidFill>
                <a:latin typeface="Raleway" pitchFamily="34" charset="0"/>
                <a:ea typeface="Raleway" pitchFamily="34" charset="-122"/>
                <a:cs typeface="Raleway" pitchFamily="34" charset="-120"/>
              </a:rPr>
              <a:t> : mamadou.gueye@artp.sn</a:t>
            </a:r>
            <a:endParaRPr lang="en-US" sz="1800" dirty="0"/>
          </a:p>
          <a:p>
            <a:pPr marL="0" indent="0" algn="just">
              <a:lnSpc>
                <a:spcPct val="150000"/>
              </a:lnSpc>
              <a:buNone/>
            </a:pPr>
            <a:r>
              <a:rPr lang="en-US" sz="1800" dirty="0">
                <a:solidFill>
                  <a:srgbClr val="000000"/>
                </a:solidFill>
              </a:rPr>
              <a:t> </a:t>
            </a:r>
            <a:endParaRPr lang="en-US" sz="1800" dirty="0"/>
          </a:p>
          <a:p>
            <a:pPr marL="0" indent="0" algn="just">
              <a:lnSpc>
                <a:spcPct val="150000"/>
              </a:lnSpc>
              <a:buNone/>
            </a:pPr>
            <a:r>
              <a:rPr lang="en-US" sz="1800" dirty="0">
                <a:solidFill>
                  <a:srgbClr val="000000"/>
                </a:solidFill>
              </a:rPr>
              <a:t> </a:t>
            </a:r>
            <a:endParaRPr lang="en-US" sz="1800" dirty="0"/>
          </a:p>
          <a:p>
            <a:pPr marL="0" indent="0" algn="just">
              <a:lnSpc>
                <a:spcPct val="150000"/>
              </a:lnSpc>
              <a:buNone/>
            </a:pPr>
            <a:r>
              <a:rPr lang="en-US" sz="1800" dirty="0">
                <a:solidFill>
                  <a:srgbClr val="000000"/>
                </a:solidFill>
              </a:rPr>
              <a:t> </a:t>
            </a:r>
            <a:endParaRPr lang="en-US" sz="1800" dirty="0"/>
          </a:p>
          <a:p>
            <a:pPr marL="0" indent="0" algn="just">
              <a:lnSpc>
                <a:spcPct val="150000"/>
              </a:lnSpc>
              <a:buNone/>
            </a:pPr>
            <a:r>
              <a:rPr lang="en-US" sz="1800" dirty="0">
                <a:solidFill>
                  <a:srgbClr val="FFFFFF"/>
                </a:solidFill>
                <a:latin typeface="Raleway" pitchFamily="34" charset="0"/>
                <a:ea typeface="Raleway" pitchFamily="34" charset="-122"/>
                <a:cs typeface="Raleway" pitchFamily="34" charset="-120"/>
              </a:rPr>
              <a:t>Name :  M. Alioune DIAKHATE</a:t>
            </a:r>
            <a:endParaRPr lang="en-US" sz="1800" dirty="0"/>
          </a:p>
          <a:p>
            <a:pPr marL="0" indent="0" algn="just">
              <a:lnSpc>
                <a:spcPct val="150000"/>
              </a:lnSpc>
              <a:buNone/>
            </a:pPr>
            <a:r>
              <a:rPr lang="en-US" dirty="0">
                <a:solidFill>
                  <a:srgbClr val="FFFFFF"/>
                </a:solidFill>
                <a:latin typeface="Raleway" pitchFamily="34" charset="0"/>
                <a:ea typeface="Raleway" pitchFamily="34" charset="-122"/>
                <a:cs typeface="Raleway" pitchFamily="34" charset="-120"/>
              </a:rPr>
              <a:t>Phone number</a:t>
            </a:r>
            <a:r>
              <a:rPr lang="en-US" sz="1800" dirty="0">
                <a:solidFill>
                  <a:srgbClr val="FFFFFF"/>
                </a:solidFill>
                <a:latin typeface="Raleway" pitchFamily="34" charset="0"/>
                <a:ea typeface="Raleway" pitchFamily="34" charset="-122"/>
                <a:cs typeface="Raleway" pitchFamily="34" charset="-120"/>
              </a:rPr>
              <a:t> : +221 77 549 66 08</a:t>
            </a:r>
            <a:endParaRPr lang="en-US" sz="1800" dirty="0"/>
          </a:p>
          <a:p>
            <a:pPr marL="0" indent="0" algn="l">
              <a:lnSpc>
                <a:spcPct val="150000"/>
              </a:lnSpc>
              <a:buNone/>
            </a:pPr>
            <a:r>
              <a:rPr lang="en-US" dirty="0">
                <a:solidFill>
                  <a:srgbClr val="FFFFFF"/>
                </a:solidFill>
                <a:latin typeface="Raleway" pitchFamily="34" charset="0"/>
                <a:ea typeface="Raleway" pitchFamily="34" charset="-122"/>
                <a:cs typeface="Raleway" pitchFamily="34" charset="-120"/>
              </a:rPr>
              <a:t>Email </a:t>
            </a:r>
            <a:r>
              <a:rPr lang="en-US" sz="1800" dirty="0">
                <a:solidFill>
                  <a:srgbClr val="FFFFFF"/>
                </a:solidFill>
                <a:latin typeface="Raleway" pitchFamily="34" charset="0"/>
                <a:ea typeface="Raleway" pitchFamily="34" charset="-122"/>
                <a:cs typeface="Raleway" pitchFamily="34" charset="-120"/>
              </a:rPr>
              <a:t>: alioune.diakhate@artp.sn</a:t>
            </a:r>
            <a:endParaRPr lang="en-US" sz="1800" dirty="0"/>
          </a:p>
        </p:txBody>
      </p:sp>
      <p:sp>
        <p:nvSpPr>
          <p:cNvPr id="13" name="Text 5"/>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4</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8010134" y="1574"/>
            <a:ext cx="10287000" cy="10287000"/>
          </a:xfrm>
          <a:prstGeom prst="rect">
            <a:avLst/>
          </a:prstGeom>
        </p:spPr>
      </p:pic>
      <p:pic>
        <p:nvPicPr>
          <p:cNvPr id="4" name="Image 2" descr="preencoded.png"/>
          <p:cNvPicPr>
            <a:picLocks noChangeAspect="1"/>
          </p:cNvPicPr>
          <p:nvPr/>
        </p:nvPicPr>
        <p:blipFill>
          <a:blip r:embed="rId5"/>
          <a:stretch>
            <a:fillRect/>
          </a:stretch>
        </p:blipFill>
        <p:spPr>
          <a:xfrm>
            <a:off x="9814560" y="-6379"/>
            <a:ext cx="6362700" cy="10287000"/>
          </a:xfrm>
          <a:prstGeom prst="rect">
            <a:avLst/>
          </a:prstGeom>
        </p:spPr>
      </p:pic>
      <p:pic>
        <p:nvPicPr>
          <p:cNvPr id="5" name="Image 3" descr="preencoded.png"/>
          <p:cNvPicPr>
            <a:picLocks noChangeAspect="1"/>
          </p:cNvPicPr>
          <p:nvPr/>
        </p:nvPicPr>
        <p:blipFill>
          <a:blip r:embed="rId6"/>
          <a:stretch>
            <a:fillRect/>
          </a:stretch>
        </p:blipFill>
        <p:spPr>
          <a:xfrm>
            <a:off x="-33899" y="46135"/>
            <a:ext cx="9839325" cy="10287000"/>
          </a:xfrm>
          <a:prstGeom prst="rect">
            <a:avLst/>
          </a:prstGeom>
        </p:spPr>
      </p:pic>
      <p:sp>
        <p:nvSpPr>
          <p:cNvPr id="6" name="Text 0"/>
          <p:cNvSpPr/>
          <p:nvPr/>
        </p:nvSpPr>
        <p:spPr>
          <a:xfrm>
            <a:off x="348138" y="2186159"/>
            <a:ext cx="5133975" cy="8048625"/>
          </a:xfrm>
          <a:prstGeom prst="rect">
            <a:avLst/>
          </a:prstGeom>
          <a:noFill/>
          <a:ln/>
        </p:spPr>
        <p:txBody>
          <a:bodyPr wrap="square" lIns="0" tIns="0" rIns="0" bIns="0" rtlCol="0" anchor="ctr"/>
          <a:lstStyle/>
          <a:p>
            <a:pPr>
              <a:lnSpc>
                <a:spcPct val="124866"/>
              </a:lnSpc>
            </a:pPr>
            <a:r>
              <a:rPr lang="en-US" dirty="0">
                <a:solidFill>
                  <a:srgbClr val="FFFFFF"/>
                </a:solidFill>
                <a:latin typeface="Poppins" pitchFamily="34" charset="0"/>
                <a:ea typeface="Poppins" pitchFamily="34" charset="-122"/>
                <a:cs typeface="Poppins" pitchFamily="34" charset="-120"/>
              </a:rPr>
              <a:t>Algeria (except for diplomatic and service passports) ,</a:t>
            </a:r>
          </a:p>
          <a:p>
            <a:pPr>
              <a:lnSpc>
                <a:spcPct val="124866"/>
              </a:lnSpc>
            </a:pPr>
            <a:r>
              <a:rPr lang="en-US" dirty="0">
                <a:solidFill>
                  <a:srgbClr val="FFFFFF"/>
                </a:solidFill>
                <a:latin typeface="Poppins" pitchFamily="34" charset="0"/>
                <a:ea typeface="Poppins" pitchFamily="34" charset="-122"/>
                <a:cs typeface="Poppins" pitchFamily="34" charset="-120"/>
              </a:rPr>
              <a:t>Angola, </a:t>
            </a:r>
          </a:p>
          <a:p>
            <a:pPr>
              <a:lnSpc>
                <a:spcPct val="124866"/>
              </a:lnSpc>
            </a:pPr>
            <a:r>
              <a:rPr lang="en-US" dirty="0">
                <a:solidFill>
                  <a:srgbClr val="FFFFFF"/>
                </a:solidFill>
                <a:latin typeface="Poppins" pitchFamily="34" charset="0"/>
                <a:ea typeface="Poppins" pitchFamily="34" charset="-122"/>
                <a:cs typeface="Poppins" pitchFamily="34" charset="-120"/>
              </a:rPr>
              <a:t>Botswana,</a:t>
            </a:r>
          </a:p>
          <a:p>
            <a:pPr>
              <a:lnSpc>
                <a:spcPct val="124866"/>
              </a:lnSpc>
            </a:pPr>
            <a:r>
              <a:rPr lang="en-US" dirty="0">
                <a:solidFill>
                  <a:srgbClr val="FFFFFF"/>
                </a:solidFill>
                <a:latin typeface="Poppins" pitchFamily="34" charset="0"/>
                <a:ea typeface="Poppins" pitchFamily="34" charset="-122"/>
                <a:cs typeface="Poppins" pitchFamily="34" charset="-120"/>
              </a:rPr>
              <a:t>Burundi,</a:t>
            </a:r>
          </a:p>
          <a:p>
            <a:pPr>
              <a:lnSpc>
                <a:spcPct val="124866"/>
              </a:lnSpc>
            </a:pPr>
            <a:r>
              <a:rPr lang="en-US" dirty="0">
                <a:solidFill>
                  <a:srgbClr val="FFFFFF"/>
                </a:solidFill>
                <a:latin typeface="Poppins" pitchFamily="34" charset="0"/>
                <a:ea typeface="Poppins" pitchFamily="34" charset="-122"/>
                <a:cs typeface="Poppins" pitchFamily="34" charset="-120"/>
              </a:rPr>
              <a:t>Cameroon (except for valid passports),</a:t>
            </a:r>
          </a:p>
          <a:p>
            <a:pPr>
              <a:lnSpc>
                <a:spcPct val="124866"/>
              </a:lnSpc>
            </a:pPr>
            <a:r>
              <a:rPr lang="en-US" dirty="0">
                <a:solidFill>
                  <a:srgbClr val="FFFFFF"/>
                </a:solidFill>
                <a:latin typeface="Poppins" pitchFamily="34" charset="0"/>
                <a:ea typeface="Poppins" pitchFamily="34" charset="-122"/>
                <a:cs typeface="Poppins" pitchFamily="34" charset="-120"/>
              </a:rPr>
              <a:t>Comoros,</a:t>
            </a:r>
          </a:p>
          <a:p>
            <a:pPr>
              <a:lnSpc>
                <a:spcPct val="124866"/>
              </a:lnSpc>
            </a:pPr>
            <a:r>
              <a:rPr lang="en-US" dirty="0">
                <a:solidFill>
                  <a:srgbClr val="FFFFFF"/>
                </a:solidFill>
                <a:latin typeface="Poppins" pitchFamily="34" charset="0"/>
                <a:ea typeface="Poppins" pitchFamily="34" charset="-122"/>
                <a:cs typeface="Poppins" pitchFamily="34" charset="-120"/>
              </a:rPr>
              <a:t>Egypt,</a:t>
            </a:r>
          </a:p>
          <a:p>
            <a:pPr>
              <a:lnSpc>
                <a:spcPct val="124866"/>
              </a:lnSpc>
            </a:pPr>
            <a:r>
              <a:rPr lang="en-US" dirty="0">
                <a:solidFill>
                  <a:srgbClr val="FFFFFF"/>
                </a:solidFill>
                <a:latin typeface="Poppins" pitchFamily="34" charset="0"/>
                <a:ea typeface="Poppins" pitchFamily="34" charset="-122"/>
                <a:cs typeface="Poppins" pitchFamily="34" charset="-120"/>
              </a:rPr>
              <a:t>Eritrea,</a:t>
            </a:r>
          </a:p>
          <a:p>
            <a:pPr>
              <a:lnSpc>
                <a:spcPct val="124866"/>
              </a:lnSpc>
            </a:pPr>
            <a:r>
              <a:rPr lang="en-US" dirty="0" err="1">
                <a:solidFill>
                  <a:srgbClr val="FFFFFF"/>
                </a:solidFill>
                <a:latin typeface="Poppins" pitchFamily="34" charset="0"/>
                <a:ea typeface="Poppins" pitchFamily="34" charset="-122"/>
                <a:cs typeface="Poppins" pitchFamily="34" charset="-120"/>
              </a:rPr>
              <a:t>Eswatini</a:t>
            </a:r>
            <a:r>
              <a:rPr lang="en-US" dirty="0">
                <a:solidFill>
                  <a:srgbClr val="FFFFFF"/>
                </a:solidFill>
                <a:latin typeface="Poppins" pitchFamily="34" charset="0"/>
                <a:ea typeface="Poppins" pitchFamily="34" charset="-122"/>
                <a:cs typeface="Poppins" pitchFamily="34" charset="-120"/>
              </a:rPr>
              <a:t> (formerly Swaziland),</a:t>
            </a:r>
          </a:p>
          <a:p>
            <a:pPr>
              <a:lnSpc>
                <a:spcPct val="124866"/>
              </a:lnSpc>
            </a:pPr>
            <a:r>
              <a:rPr lang="en-US" dirty="0">
                <a:solidFill>
                  <a:srgbClr val="FFFFFF"/>
                </a:solidFill>
                <a:latin typeface="Poppins" pitchFamily="34" charset="0"/>
                <a:ea typeface="Poppins" pitchFamily="34" charset="-122"/>
                <a:cs typeface="Poppins" pitchFamily="34" charset="-120"/>
              </a:rPr>
              <a:t>Ethiopia,</a:t>
            </a:r>
          </a:p>
          <a:p>
            <a:pPr>
              <a:lnSpc>
                <a:spcPct val="124866"/>
              </a:lnSpc>
            </a:pPr>
            <a:r>
              <a:rPr lang="en-US" dirty="0">
                <a:solidFill>
                  <a:srgbClr val="FFFFFF"/>
                </a:solidFill>
                <a:latin typeface="Poppins" pitchFamily="34" charset="0"/>
                <a:ea typeface="Poppins" pitchFamily="34" charset="-122"/>
                <a:cs typeface="Poppins" pitchFamily="34" charset="-120"/>
              </a:rPr>
              <a:t>Gabon,</a:t>
            </a:r>
          </a:p>
          <a:p>
            <a:pPr>
              <a:lnSpc>
                <a:spcPct val="124866"/>
              </a:lnSpc>
            </a:pPr>
            <a:r>
              <a:rPr lang="en-US" dirty="0">
                <a:solidFill>
                  <a:srgbClr val="FFFFFF"/>
                </a:solidFill>
                <a:latin typeface="Poppins" pitchFamily="34" charset="0"/>
                <a:ea typeface="Poppins" pitchFamily="34" charset="-122"/>
                <a:cs typeface="Poppins" pitchFamily="34" charset="-120"/>
              </a:rPr>
              <a:t>Lesotho,</a:t>
            </a:r>
          </a:p>
          <a:p>
            <a:pPr>
              <a:lnSpc>
                <a:spcPct val="124866"/>
              </a:lnSpc>
            </a:pPr>
            <a:r>
              <a:rPr lang="en-US" dirty="0">
                <a:solidFill>
                  <a:srgbClr val="FFFFFF"/>
                </a:solidFill>
                <a:latin typeface="Poppins" pitchFamily="34" charset="0"/>
                <a:ea typeface="Poppins" pitchFamily="34" charset="-122"/>
                <a:cs typeface="Poppins" pitchFamily="34" charset="-120"/>
              </a:rPr>
              <a:t>Libya (except for diplomatic and service passports),</a:t>
            </a:r>
          </a:p>
          <a:p>
            <a:pPr>
              <a:lnSpc>
                <a:spcPct val="124866"/>
              </a:lnSpc>
            </a:pPr>
            <a:r>
              <a:rPr lang="en-US" dirty="0">
                <a:solidFill>
                  <a:srgbClr val="FFFFFF"/>
                </a:solidFill>
                <a:latin typeface="Poppins" pitchFamily="34" charset="0"/>
                <a:ea typeface="Poppins" pitchFamily="34" charset="-122"/>
                <a:cs typeface="Poppins" pitchFamily="34" charset="-120"/>
              </a:rPr>
              <a:t>Madagascar,</a:t>
            </a:r>
          </a:p>
          <a:p>
            <a:pPr>
              <a:lnSpc>
                <a:spcPct val="124866"/>
              </a:lnSpc>
            </a:pPr>
            <a:r>
              <a:rPr lang="en-US" dirty="0">
                <a:solidFill>
                  <a:srgbClr val="FFFFFF"/>
                </a:solidFill>
                <a:latin typeface="Poppins" pitchFamily="34" charset="0"/>
                <a:ea typeface="Poppins" pitchFamily="34" charset="-122"/>
                <a:cs typeface="Poppins" pitchFamily="34" charset="-120"/>
              </a:rPr>
              <a:t>Malawi,</a:t>
            </a:r>
            <a:endParaRPr lang="en-US" dirty="0"/>
          </a:p>
        </p:txBody>
      </p:sp>
      <p:pic>
        <p:nvPicPr>
          <p:cNvPr id="7" name="Image 4" descr="preencoded.png"/>
          <p:cNvPicPr>
            <a:picLocks noChangeAspect="1"/>
          </p:cNvPicPr>
          <p:nvPr/>
        </p:nvPicPr>
        <p:blipFill>
          <a:blip r:embed="rId7"/>
          <a:stretch>
            <a:fillRect/>
          </a:stretch>
        </p:blipFill>
        <p:spPr>
          <a:xfrm>
            <a:off x="5137766" y="1483481"/>
            <a:ext cx="190500" cy="8790232"/>
          </a:xfrm>
          <a:prstGeom prst="rect">
            <a:avLst/>
          </a:prstGeom>
        </p:spPr>
      </p:pic>
      <p:sp>
        <p:nvSpPr>
          <p:cNvPr id="8" name="Text 1"/>
          <p:cNvSpPr/>
          <p:nvPr/>
        </p:nvSpPr>
        <p:spPr>
          <a:xfrm>
            <a:off x="219030" y="480456"/>
            <a:ext cx="8286750" cy="695325"/>
          </a:xfrm>
          <a:prstGeom prst="rect">
            <a:avLst/>
          </a:prstGeom>
          <a:noFill/>
          <a:ln/>
        </p:spPr>
        <p:txBody>
          <a:bodyPr wrap="square" lIns="0" tIns="0" rIns="0" bIns="0" rtlCol="0" anchor="ctr"/>
          <a:lstStyle/>
          <a:p>
            <a:pPr algn="ctr">
              <a:lnSpc>
                <a:spcPct val="112041"/>
              </a:lnSpc>
            </a:pPr>
            <a:r>
              <a:rPr lang="en-US" sz="3225" b="1" dirty="0">
                <a:solidFill>
                  <a:srgbClr val="FFFFFF"/>
                </a:solidFill>
                <a:latin typeface="Arial Black" panose="020B0A04020102020204" pitchFamily="34" charset="0"/>
                <a:ea typeface="Poppins" pitchFamily="34" charset="-122"/>
                <a:cs typeface="Poppins" pitchFamily="34" charset="-120"/>
              </a:rPr>
              <a:t>LIST OF COUNTRIES REQUIRING A VISA</a:t>
            </a:r>
            <a:endParaRPr lang="en-US" sz="3225" dirty="0">
              <a:latin typeface="Arial Black" panose="020B0A04020102020204" pitchFamily="34" charset="0"/>
            </a:endParaRPr>
          </a:p>
        </p:txBody>
      </p:sp>
      <p:sp>
        <p:nvSpPr>
          <p:cNvPr id="9" name="Text 2"/>
          <p:cNvSpPr/>
          <p:nvPr/>
        </p:nvSpPr>
        <p:spPr>
          <a:xfrm>
            <a:off x="10353961" y="205056"/>
            <a:ext cx="4581525" cy="1924050"/>
          </a:xfrm>
          <a:prstGeom prst="rect">
            <a:avLst/>
          </a:prstGeom>
          <a:noFill/>
          <a:ln/>
        </p:spPr>
        <p:txBody>
          <a:bodyPr wrap="square" lIns="0" tIns="0" rIns="0" bIns="0" rtlCol="0" anchor="ctr"/>
          <a:lstStyle/>
          <a:p>
            <a:pPr marL="0" indent="0" algn="l">
              <a:lnSpc>
                <a:spcPct val="105600"/>
              </a:lnSpc>
              <a:buNone/>
            </a:pPr>
            <a:r>
              <a:rPr lang="en-US" sz="3150" b="1" dirty="0">
                <a:solidFill>
                  <a:srgbClr val="E6B23E"/>
                </a:solidFill>
                <a:latin typeface="Arial Black" panose="020B0A04020102020204" pitchFamily="34" charset="0"/>
                <a:ea typeface="Poppins" pitchFamily="34" charset="-122"/>
                <a:cs typeface="Poppins" pitchFamily="34" charset="-120"/>
              </a:rPr>
              <a:t>LISTE DES PAYS N'AYANT PAS BESOIN DE VISA</a:t>
            </a:r>
            <a:endParaRPr lang="en-US" sz="3150" dirty="0">
              <a:latin typeface="Arial Black" panose="020B0A04020102020204" pitchFamily="34" charset="0"/>
            </a:endParaRPr>
          </a:p>
        </p:txBody>
      </p:sp>
      <p:sp>
        <p:nvSpPr>
          <p:cNvPr id="10" name="Text 3"/>
          <p:cNvSpPr/>
          <p:nvPr/>
        </p:nvSpPr>
        <p:spPr>
          <a:xfrm>
            <a:off x="10348341" y="2399224"/>
            <a:ext cx="5295900" cy="7715250"/>
          </a:xfrm>
          <a:prstGeom prst="rect">
            <a:avLst/>
          </a:prstGeom>
          <a:noFill/>
          <a:ln/>
        </p:spPr>
        <p:txBody>
          <a:bodyPr wrap="square" lIns="0" tIns="0" rIns="0" bIns="0" rtlCol="0" anchor="ctr"/>
          <a:lstStyle/>
          <a:p>
            <a:pPr>
              <a:lnSpc>
                <a:spcPct val="99141"/>
              </a:lnSpc>
            </a:pPr>
            <a:r>
              <a:rPr lang="en-US" sz="2025" dirty="0">
                <a:solidFill>
                  <a:srgbClr val="FFFFFF"/>
                </a:solidFill>
                <a:latin typeface="Raleway" pitchFamily="34" charset="0"/>
                <a:ea typeface="Raleway" pitchFamily="34" charset="-122"/>
                <a:cs typeface="Raleway" pitchFamily="34" charset="-120"/>
              </a:rPr>
              <a:t>Benin, </a:t>
            </a:r>
          </a:p>
          <a:p>
            <a:pPr>
              <a:lnSpc>
                <a:spcPct val="99141"/>
              </a:lnSpc>
            </a:pPr>
            <a:r>
              <a:rPr lang="en-US" sz="2025" dirty="0">
                <a:solidFill>
                  <a:srgbClr val="FFFFFF"/>
                </a:solidFill>
                <a:latin typeface="Raleway" pitchFamily="34" charset="0"/>
                <a:ea typeface="Raleway" pitchFamily="34" charset="-122"/>
                <a:cs typeface="Raleway" pitchFamily="34" charset="-120"/>
              </a:rPr>
              <a:t>Burkina Faso, </a:t>
            </a:r>
          </a:p>
          <a:p>
            <a:pPr>
              <a:lnSpc>
                <a:spcPct val="99141"/>
              </a:lnSpc>
            </a:pPr>
            <a:r>
              <a:rPr lang="en-US" sz="2025" dirty="0">
                <a:solidFill>
                  <a:srgbClr val="FFFFFF"/>
                </a:solidFill>
                <a:latin typeface="Raleway" pitchFamily="34" charset="0"/>
                <a:ea typeface="Raleway" pitchFamily="34" charset="-122"/>
                <a:cs typeface="Raleway" pitchFamily="34" charset="-120"/>
              </a:rPr>
              <a:t>Cape Verde, </a:t>
            </a:r>
          </a:p>
          <a:p>
            <a:pPr>
              <a:lnSpc>
                <a:spcPct val="99141"/>
              </a:lnSpc>
            </a:pPr>
            <a:r>
              <a:rPr lang="en-US" sz="2025" dirty="0">
                <a:solidFill>
                  <a:srgbClr val="FFFFFF"/>
                </a:solidFill>
                <a:latin typeface="Raleway" pitchFamily="34" charset="0"/>
                <a:ea typeface="Raleway" pitchFamily="34" charset="-122"/>
                <a:cs typeface="Raleway" pitchFamily="34" charset="-120"/>
              </a:rPr>
              <a:t>Congo (Brazzaville), </a:t>
            </a:r>
          </a:p>
          <a:p>
            <a:pPr>
              <a:lnSpc>
                <a:spcPct val="99141"/>
              </a:lnSpc>
            </a:pPr>
            <a:r>
              <a:rPr lang="en-US" sz="2025" dirty="0">
                <a:solidFill>
                  <a:srgbClr val="FFFFFF"/>
                </a:solidFill>
                <a:latin typeface="Raleway" pitchFamily="34" charset="0"/>
                <a:ea typeface="Raleway" pitchFamily="34" charset="-122"/>
                <a:cs typeface="Raleway" pitchFamily="34" charset="-120"/>
              </a:rPr>
              <a:t>Cote d’Ivoire, </a:t>
            </a:r>
          </a:p>
          <a:p>
            <a:pPr>
              <a:lnSpc>
                <a:spcPct val="99141"/>
              </a:lnSpc>
            </a:pPr>
            <a:r>
              <a:rPr lang="en-US" sz="2025" dirty="0">
                <a:solidFill>
                  <a:srgbClr val="FFFFFF"/>
                </a:solidFill>
                <a:latin typeface="Raleway" pitchFamily="34" charset="0"/>
                <a:ea typeface="Raleway" pitchFamily="34" charset="-122"/>
                <a:cs typeface="Raleway" pitchFamily="34" charset="-120"/>
              </a:rPr>
              <a:t>Gambia, </a:t>
            </a:r>
          </a:p>
          <a:p>
            <a:pPr>
              <a:lnSpc>
                <a:spcPct val="99141"/>
              </a:lnSpc>
            </a:pPr>
            <a:r>
              <a:rPr lang="en-US" sz="2025" dirty="0">
                <a:solidFill>
                  <a:srgbClr val="FFFFFF"/>
                </a:solidFill>
                <a:latin typeface="Raleway" pitchFamily="34" charset="0"/>
                <a:ea typeface="Raleway" pitchFamily="34" charset="-122"/>
                <a:cs typeface="Raleway" pitchFamily="34" charset="-120"/>
              </a:rPr>
              <a:t>Ghana, </a:t>
            </a:r>
          </a:p>
          <a:p>
            <a:pPr>
              <a:lnSpc>
                <a:spcPct val="99141"/>
              </a:lnSpc>
            </a:pPr>
            <a:r>
              <a:rPr lang="en-US" sz="2025" dirty="0">
                <a:solidFill>
                  <a:srgbClr val="FFFFFF"/>
                </a:solidFill>
                <a:latin typeface="Raleway" pitchFamily="34" charset="0"/>
                <a:ea typeface="Raleway" pitchFamily="34" charset="-122"/>
                <a:cs typeface="Raleway" pitchFamily="34" charset="-120"/>
              </a:rPr>
              <a:t>Guinea-Bissau, </a:t>
            </a:r>
          </a:p>
          <a:p>
            <a:pPr>
              <a:lnSpc>
                <a:spcPct val="99141"/>
              </a:lnSpc>
            </a:pPr>
            <a:r>
              <a:rPr lang="en-US" sz="2025" dirty="0">
                <a:solidFill>
                  <a:srgbClr val="FFFFFF"/>
                </a:solidFill>
                <a:latin typeface="Raleway" pitchFamily="34" charset="0"/>
                <a:ea typeface="Raleway" pitchFamily="34" charset="-122"/>
                <a:cs typeface="Raleway" pitchFamily="34" charset="-120"/>
              </a:rPr>
              <a:t>Guinea Conakry,</a:t>
            </a:r>
          </a:p>
          <a:p>
            <a:pPr>
              <a:lnSpc>
                <a:spcPct val="99141"/>
              </a:lnSpc>
            </a:pPr>
            <a:r>
              <a:rPr lang="en-US" sz="2025" dirty="0">
                <a:solidFill>
                  <a:srgbClr val="FFFFFF"/>
                </a:solidFill>
                <a:latin typeface="Raleway" pitchFamily="34" charset="0"/>
                <a:ea typeface="Raleway" pitchFamily="34" charset="-122"/>
                <a:cs typeface="Raleway" pitchFamily="34" charset="-120"/>
              </a:rPr>
              <a:t> Kenya, </a:t>
            </a:r>
          </a:p>
          <a:p>
            <a:pPr>
              <a:lnSpc>
                <a:spcPct val="99141"/>
              </a:lnSpc>
            </a:pPr>
            <a:r>
              <a:rPr lang="en-US" sz="2025" dirty="0">
                <a:solidFill>
                  <a:srgbClr val="FFFFFF"/>
                </a:solidFill>
                <a:latin typeface="Raleway" pitchFamily="34" charset="0"/>
                <a:ea typeface="Raleway" pitchFamily="34" charset="-122"/>
                <a:cs typeface="Raleway" pitchFamily="34" charset="-120"/>
              </a:rPr>
              <a:t>Liberia, </a:t>
            </a:r>
          </a:p>
          <a:p>
            <a:pPr>
              <a:lnSpc>
                <a:spcPct val="99141"/>
              </a:lnSpc>
            </a:pPr>
            <a:r>
              <a:rPr lang="en-US" sz="2025" dirty="0">
                <a:solidFill>
                  <a:srgbClr val="FFFFFF"/>
                </a:solidFill>
                <a:latin typeface="Raleway" pitchFamily="34" charset="0"/>
                <a:ea typeface="Raleway" pitchFamily="34" charset="-122"/>
                <a:cs typeface="Raleway" pitchFamily="34" charset="-120"/>
              </a:rPr>
              <a:t>Mali, </a:t>
            </a:r>
          </a:p>
          <a:p>
            <a:pPr>
              <a:lnSpc>
                <a:spcPct val="99141"/>
              </a:lnSpc>
            </a:pPr>
            <a:r>
              <a:rPr lang="en-US" sz="2025" dirty="0">
                <a:solidFill>
                  <a:srgbClr val="FFFFFF"/>
                </a:solidFill>
                <a:latin typeface="Raleway" pitchFamily="34" charset="0"/>
                <a:ea typeface="Raleway" pitchFamily="34" charset="-122"/>
                <a:cs typeface="Raleway" pitchFamily="34" charset="-120"/>
              </a:rPr>
              <a:t>Morocco, </a:t>
            </a:r>
          </a:p>
          <a:p>
            <a:pPr>
              <a:lnSpc>
                <a:spcPct val="99141"/>
              </a:lnSpc>
            </a:pPr>
            <a:r>
              <a:rPr lang="en-US" sz="2025" dirty="0">
                <a:solidFill>
                  <a:srgbClr val="FFFFFF"/>
                </a:solidFill>
                <a:latin typeface="Raleway" pitchFamily="34" charset="0"/>
                <a:ea typeface="Raleway" pitchFamily="34" charset="-122"/>
                <a:cs typeface="Raleway" pitchFamily="34" charset="-120"/>
              </a:rPr>
              <a:t>Mauritania, </a:t>
            </a:r>
          </a:p>
          <a:p>
            <a:pPr>
              <a:lnSpc>
                <a:spcPct val="99141"/>
              </a:lnSpc>
            </a:pPr>
            <a:r>
              <a:rPr lang="en-US" sz="2025" dirty="0">
                <a:solidFill>
                  <a:srgbClr val="FFFFFF"/>
                </a:solidFill>
                <a:latin typeface="Raleway" pitchFamily="34" charset="0"/>
                <a:ea typeface="Raleway" pitchFamily="34" charset="-122"/>
                <a:cs typeface="Raleway" pitchFamily="34" charset="-120"/>
              </a:rPr>
              <a:t>Niger, </a:t>
            </a:r>
          </a:p>
          <a:p>
            <a:pPr>
              <a:lnSpc>
                <a:spcPct val="99141"/>
              </a:lnSpc>
            </a:pPr>
            <a:r>
              <a:rPr lang="en-US" sz="2025" dirty="0">
                <a:solidFill>
                  <a:srgbClr val="FFFFFF"/>
                </a:solidFill>
                <a:latin typeface="Raleway" pitchFamily="34" charset="0"/>
                <a:ea typeface="Raleway" pitchFamily="34" charset="-122"/>
                <a:cs typeface="Raleway" pitchFamily="34" charset="-120"/>
              </a:rPr>
              <a:t>Nigeria, </a:t>
            </a:r>
          </a:p>
          <a:p>
            <a:pPr>
              <a:lnSpc>
                <a:spcPct val="99141"/>
              </a:lnSpc>
            </a:pPr>
            <a:r>
              <a:rPr lang="en-US" sz="2025" dirty="0">
                <a:solidFill>
                  <a:srgbClr val="FFFFFF"/>
                </a:solidFill>
                <a:latin typeface="Raleway" pitchFamily="34" charset="0"/>
                <a:ea typeface="Raleway" pitchFamily="34" charset="-122"/>
                <a:cs typeface="Raleway" pitchFamily="34" charset="-120"/>
              </a:rPr>
              <a:t>Central African Republic, </a:t>
            </a:r>
          </a:p>
          <a:p>
            <a:pPr>
              <a:lnSpc>
                <a:spcPct val="99141"/>
              </a:lnSpc>
            </a:pPr>
            <a:r>
              <a:rPr lang="en-US" sz="2025" dirty="0">
                <a:solidFill>
                  <a:srgbClr val="FFFFFF"/>
                </a:solidFill>
                <a:latin typeface="Raleway" pitchFamily="34" charset="0"/>
                <a:ea typeface="Raleway" pitchFamily="34" charset="-122"/>
                <a:cs typeface="Raleway" pitchFamily="34" charset="-120"/>
              </a:rPr>
              <a:t>Sierra Leone, </a:t>
            </a:r>
          </a:p>
          <a:p>
            <a:pPr>
              <a:lnSpc>
                <a:spcPct val="99141"/>
              </a:lnSpc>
            </a:pPr>
            <a:r>
              <a:rPr lang="en-US" sz="2025" dirty="0">
                <a:solidFill>
                  <a:srgbClr val="FFFFFF"/>
                </a:solidFill>
                <a:latin typeface="Raleway" pitchFamily="34" charset="0"/>
                <a:ea typeface="Raleway" pitchFamily="34" charset="-122"/>
                <a:cs typeface="Raleway" pitchFamily="34" charset="-120"/>
              </a:rPr>
              <a:t>Togo,</a:t>
            </a:r>
          </a:p>
          <a:p>
            <a:pPr>
              <a:lnSpc>
                <a:spcPct val="99141"/>
              </a:lnSpc>
            </a:pPr>
            <a:r>
              <a:rPr lang="en-US" sz="2025" dirty="0">
                <a:solidFill>
                  <a:srgbClr val="FFFFFF"/>
                </a:solidFill>
                <a:latin typeface="Raleway" pitchFamily="34" charset="0"/>
                <a:ea typeface="Raleway" pitchFamily="34" charset="-122"/>
                <a:cs typeface="Raleway" pitchFamily="34" charset="-120"/>
              </a:rPr>
              <a:t>Tunisia</a:t>
            </a:r>
            <a:endParaRPr lang="en-US" sz="2025" dirty="0"/>
          </a:p>
        </p:txBody>
      </p:sp>
      <p:sp>
        <p:nvSpPr>
          <p:cNvPr id="11" name="Text 4"/>
          <p:cNvSpPr/>
          <p:nvPr/>
        </p:nvSpPr>
        <p:spPr>
          <a:xfrm>
            <a:off x="5830251" y="1666197"/>
            <a:ext cx="3533775" cy="7229475"/>
          </a:xfrm>
          <a:prstGeom prst="rect">
            <a:avLst/>
          </a:prstGeom>
          <a:noFill/>
          <a:ln/>
        </p:spPr>
        <p:txBody>
          <a:bodyPr wrap="square" lIns="0" tIns="0" rIns="0" bIns="0" rtlCol="0" anchor="ctr"/>
          <a:lstStyle/>
          <a:p>
            <a:pPr>
              <a:lnSpc>
                <a:spcPct val="150000"/>
              </a:lnSpc>
            </a:pPr>
            <a:r>
              <a:rPr lang="en-US" dirty="0">
                <a:solidFill>
                  <a:srgbClr val="FFFFFF"/>
                </a:solidFill>
                <a:latin typeface="Poppins" pitchFamily="34" charset="0"/>
                <a:ea typeface="Poppins" pitchFamily="34" charset="-122"/>
                <a:cs typeface="Poppins" pitchFamily="34" charset="-120"/>
              </a:rPr>
              <a:t>Mauritius (except for valid passports),</a:t>
            </a:r>
          </a:p>
          <a:p>
            <a:pPr>
              <a:lnSpc>
                <a:spcPct val="150000"/>
              </a:lnSpc>
            </a:pPr>
            <a:r>
              <a:rPr lang="en-US" dirty="0">
                <a:solidFill>
                  <a:srgbClr val="FFFFFF"/>
                </a:solidFill>
                <a:latin typeface="Poppins" pitchFamily="34" charset="0"/>
                <a:ea typeface="Poppins" pitchFamily="34" charset="-122"/>
                <a:cs typeface="Poppins" pitchFamily="34" charset="-120"/>
              </a:rPr>
              <a:t>Mozambique,</a:t>
            </a:r>
          </a:p>
          <a:p>
            <a:pPr>
              <a:lnSpc>
                <a:spcPct val="150000"/>
              </a:lnSpc>
            </a:pPr>
            <a:r>
              <a:rPr lang="en-US" dirty="0">
                <a:solidFill>
                  <a:srgbClr val="FFFFFF"/>
                </a:solidFill>
                <a:latin typeface="Poppins" pitchFamily="34" charset="0"/>
                <a:ea typeface="Poppins" pitchFamily="34" charset="-122"/>
                <a:cs typeface="Poppins" pitchFamily="34" charset="-120"/>
              </a:rPr>
              <a:t>Namibia,</a:t>
            </a:r>
          </a:p>
          <a:p>
            <a:pPr>
              <a:lnSpc>
                <a:spcPct val="150000"/>
              </a:lnSpc>
            </a:pPr>
            <a:r>
              <a:rPr lang="en-US" dirty="0">
                <a:solidFill>
                  <a:srgbClr val="FFFFFF"/>
                </a:solidFill>
                <a:latin typeface="Poppins" pitchFamily="34" charset="0"/>
                <a:ea typeface="Poppins" pitchFamily="34" charset="-122"/>
                <a:cs typeface="Poppins" pitchFamily="34" charset="-120"/>
              </a:rPr>
              <a:t>Uganda (except for diplomatic and service passports),</a:t>
            </a:r>
          </a:p>
          <a:p>
            <a:pPr>
              <a:lnSpc>
                <a:spcPct val="150000"/>
              </a:lnSpc>
            </a:pPr>
            <a:r>
              <a:rPr lang="en-US" dirty="0">
                <a:solidFill>
                  <a:srgbClr val="FFFFFF"/>
                </a:solidFill>
                <a:latin typeface="Poppins" pitchFamily="34" charset="0"/>
                <a:ea typeface="Poppins" pitchFamily="34" charset="-122"/>
                <a:cs typeface="Poppins" pitchFamily="34" charset="-120"/>
              </a:rPr>
              <a:t>Democratic Republic of Congo,</a:t>
            </a:r>
          </a:p>
          <a:p>
            <a:pPr>
              <a:lnSpc>
                <a:spcPct val="150000"/>
              </a:lnSpc>
            </a:pPr>
            <a:r>
              <a:rPr lang="en-US" dirty="0">
                <a:solidFill>
                  <a:srgbClr val="FFFFFF"/>
                </a:solidFill>
                <a:latin typeface="Poppins" pitchFamily="34" charset="0"/>
                <a:ea typeface="Poppins" pitchFamily="34" charset="-122"/>
                <a:cs typeface="Poppins" pitchFamily="34" charset="-120"/>
              </a:rPr>
              <a:t>Somalia,</a:t>
            </a:r>
          </a:p>
          <a:p>
            <a:pPr>
              <a:lnSpc>
                <a:spcPct val="150000"/>
              </a:lnSpc>
            </a:pPr>
            <a:r>
              <a:rPr lang="en-US" dirty="0">
                <a:solidFill>
                  <a:srgbClr val="FFFFFF"/>
                </a:solidFill>
                <a:latin typeface="Poppins" pitchFamily="34" charset="0"/>
                <a:ea typeface="Poppins" pitchFamily="34" charset="-122"/>
                <a:cs typeface="Poppins" pitchFamily="34" charset="-120"/>
              </a:rPr>
              <a:t>Sudan,</a:t>
            </a:r>
          </a:p>
          <a:p>
            <a:pPr>
              <a:lnSpc>
                <a:spcPct val="150000"/>
              </a:lnSpc>
            </a:pPr>
            <a:r>
              <a:rPr lang="en-US" dirty="0">
                <a:solidFill>
                  <a:srgbClr val="FFFFFF"/>
                </a:solidFill>
                <a:latin typeface="Poppins" pitchFamily="34" charset="0"/>
                <a:ea typeface="Poppins" pitchFamily="34" charset="-122"/>
                <a:cs typeface="Poppins" pitchFamily="34" charset="-120"/>
              </a:rPr>
              <a:t>South Sudan,</a:t>
            </a:r>
          </a:p>
          <a:p>
            <a:pPr>
              <a:lnSpc>
                <a:spcPct val="150000"/>
              </a:lnSpc>
            </a:pPr>
            <a:r>
              <a:rPr lang="en-US" dirty="0">
                <a:solidFill>
                  <a:srgbClr val="FFFFFF"/>
                </a:solidFill>
                <a:latin typeface="Poppins" pitchFamily="34" charset="0"/>
                <a:ea typeface="Poppins" pitchFamily="34" charset="-122"/>
                <a:cs typeface="Poppins" pitchFamily="34" charset="-120"/>
              </a:rPr>
              <a:t>Tanzania,</a:t>
            </a:r>
          </a:p>
          <a:p>
            <a:pPr>
              <a:lnSpc>
                <a:spcPct val="150000"/>
              </a:lnSpc>
            </a:pPr>
            <a:r>
              <a:rPr lang="en-US" dirty="0">
                <a:solidFill>
                  <a:srgbClr val="FFFFFF"/>
                </a:solidFill>
                <a:latin typeface="Poppins" pitchFamily="34" charset="0"/>
                <a:ea typeface="Poppins" pitchFamily="34" charset="-122"/>
                <a:cs typeface="Poppins" pitchFamily="34" charset="-120"/>
              </a:rPr>
              <a:t>Zambia,</a:t>
            </a:r>
          </a:p>
          <a:p>
            <a:pPr>
              <a:lnSpc>
                <a:spcPct val="150000"/>
              </a:lnSpc>
            </a:pPr>
            <a:r>
              <a:rPr lang="en-US" dirty="0">
                <a:solidFill>
                  <a:srgbClr val="FFFFFF"/>
                </a:solidFill>
                <a:latin typeface="Poppins" pitchFamily="34" charset="0"/>
                <a:ea typeface="Poppins" pitchFamily="34" charset="-122"/>
                <a:cs typeface="Poppins" pitchFamily="34" charset="-120"/>
              </a:rPr>
              <a:t>Zimbabwe. </a:t>
            </a:r>
          </a:p>
          <a:p>
            <a:pPr>
              <a:lnSpc>
                <a:spcPct val="150000"/>
              </a:lnSpc>
            </a:pPr>
            <a:r>
              <a:rPr lang="en-US" b="1" dirty="0">
                <a:solidFill>
                  <a:srgbClr val="FFFFFF"/>
                </a:solidFill>
                <a:latin typeface="Poppins" pitchFamily="34" charset="0"/>
                <a:ea typeface="Poppins" pitchFamily="34" charset="-122"/>
                <a:cs typeface="Poppins" pitchFamily="34" charset="-120"/>
              </a:rPr>
              <a:t>It is crucial to stress once again that this list is not exhaustive, and that visa policies may change at any time.</a:t>
            </a:r>
            <a:endParaRPr lang="en-US" b="1" dirty="0"/>
          </a:p>
        </p:txBody>
      </p:sp>
      <p:sp>
        <p:nvSpPr>
          <p:cNvPr id="12" name="Text 5"/>
          <p:cNvSpPr/>
          <p:nvPr/>
        </p:nvSpPr>
        <p:spPr>
          <a:xfrm>
            <a:off x="17992725" y="10001250"/>
            <a:ext cx="2952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5</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8966321" y="89"/>
            <a:ext cx="9324975" cy="10287000"/>
          </a:xfrm>
          <a:prstGeom prst="rect">
            <a:avLst/>
          </a:prstGeom>
        </p:spPr>
      </p:pic>
      <p:pic>
        <p:nvPicPr>
          <p:cNvPr id="4" name="Image 2" descr="preencoded.png"/>
          <p:cNvPicPr>
            <a:picLocks noChangeAspect="1"/>
          </p:cNvPicPr>
          <p:nvPr/>
        </p:nvPicPr>
        <p:blipFill>
          <a:blip r:embed="rId5"/>
          <a:stretch>
            <a:fillRect/>
          </a:stretch>
        </p:blipFill>
        <p:spPr>
          <a:xfrm>
            <a:off x="6568049" y="0"/>
            <a:ext cx="6743700" cy="1504950"/>
          </a:xfrm>
          <a:prstGeom prst="rect">
            <a:avLst/>
          </a:prstGeom>
        </p:spPr>
      </p:pic>
      <p:pic>
        <p:nvPicPr>
          <p:cNvPr id="5" name="Image 3" descr="preencoded.png"/>
          <p:cNvPicPr>
            <a:picLocks noChangeAspect="1"/>
          </p:cNvPicPr>
          <p:nvPr/>
        </p:nvPicPr>
        <p:blipFill>
          <a:blip r:embed="rId6"/>
          <a:stretch>
            <a:fillRect/>
          </a:stretch>
        </p:blipFill>
        <p:spPr>
          <a:xfrm>
            <a:off x="0" y="0"/>
            <a:ext cx="6572250" cy="1504950"/>
          </a:xfrm>
          <a:prstGeom prst="rect">
            <a:avLst/>
          </a:prstGeom>
        </p:spPr>
      </p:pic>
      <p:pic>
        <p:nvPicPr>
          <p:cNvPr id="6" name="Image 4" descr="preencoded.png"/>
          <p:cNvPicPr>
            <a:picLocks noChangeAspect="1"/>
          </p:cNvPicPr>
          <p:nvPr/>
        </p:nvPicPr>
        <p:blipFill>
          <a:blip r:embed="rId7"/>
          <a:stretch>
            <a:fillRect/>
          </a:stretch>
        </p:blipFill>
        <p:spPr>
          <a:xfrm>
            <a:off x="504265" y="264739"/>
            <a:ext cx="981075" cy="981075"/>
          </a:xfrm>
          <a:prstGeom prst="rect">
            <a:avLst/>
          </a:prstGeom>
        </p:spPr>
      </p:pic>
      <p:pic>
        <p:nvPicPr>
          <p:cNvPr id="7" name="Image 5" descr="preencoded.png"/>
          <p:cNvPicPr>
            <a:picLocks noChangeAspect="1"/>
          </p:cNvPicPr>
          <p:nvPr/>
        </p:nvPicPr>
        <p:blipFill>
          <a:blip r:embed="rId8"/>
          <a:stretch>
            <a:fillRect/>
          </a:stretch>
        </p:blipFill>
        <p:spPr>
          <a:xfrm>
            <a:off x="252132" y="2401557"/>
            <a:ext cx="4133850" cy="2990850"/>
          </a:xfrm>
          <a:prstGeom prst="rect">
            <a:avLst/>
          </a:prstGeom>
        </p:spPr>
      </p:pic>
      <p:pic>
        <p:nvPicPr>
          <p:cNvPr id="8" name="Image 6" descr="preencoded.png"/>
          <p:cNvPicPr>
            <a:picLocks noChangeAspect="1"/>
          </p:cNvPicPr>
          <p:nvPr/>
        </p:nvPicPr>
        <p:blipFill>
          <a:blip r:embed="rId9"/>
          <a:stretch>
            <a:fillRect/>
          </a:stretch>
        </p:blipFill>
        <p:spPr>
          <a:xfrm>
            <a:off x="4632931" y="1922507"/>
            <a:ext cx="4086225" cy="2990850"/>
          </a:xfrm>
          <a:prstGeom prst="rect">
            <a:avLst/>
          </a:prstGeom>
        </p:spPr>
      </p:pic>
      <p:pic>
        <p:nvPicPr>
          <p:cNvPr id="9" name="Image 7" descr="preencoded.png"/>
          <p:cNvPicPr>
            <a:picLocks noChangeAspect="1"/>
          </p:cNvPicPr>
          <p:nvPr/>
        </p:nvPicPr>
        <p:blipFill>
          <a:blip r:embed="rId10"/>
          <a:stretch>
            <a:fillRect/>
          </a:stretch>
        </p:blipFill>
        <p:spPr>
          <a:xfrm>
            <a:off x="8963301" y="2382650"/>
            <a:ext cx="4133850" cy="3000375"/>
          </a:xfrm>
          <a:prstGeom prst="rect">
            <a:avLst/>
          </a:prstGeom>
        </p:spPr>
      </p:pic>
      <p:pic>
        <p:nvPicPr>
          <p:cNvPr id="10" name="Image 8" descr="preencoded.png"/>
          <p:cNvPicPr>
            <a:picLocks noChangeAspect="1"/>
          </p:cNvPicPr>
          <p:nvPr/>
        </p:nvPicPr>
        <p:blipFill>
          <a:blip r:embed="rId11"/>
          <a:stretch>
            <a:fillRect/>
          </a:stretch>
        </p:blipFill>
        <p:spPr>
          <a:xfrm>
            <a:off x="252132" y="6423069"/>
            <a:ext cx="4133850" cy="2990850"/>
          </a:xfrm>
          <a:prstGeom prst="rect">
            <a:avLst/>
          </a:prstGeom>
        </p:spPr>
      </p:pic>
      <p:pic>
        <p:nvPicPr>
          <p:cNvPr id="11" name="Image 9" descr="preencoded.png"/>
          <p:cNvPicPr>
            <a:picLocks noChangeAspect="1"/>
          </p:cNvPicPr>
          <p:nvPr/>
        </p:nvPicPr>
        <p:blipFill>
          <a:blip r:embed="rId12"/>
          <a:stretch>
            <a:fillRect/>
          </a:stretch>
        </p:blipFill>
        <p:spPr>
          <a:xfrm>
            <a:off x="4626626" y="5969232"/>
            <a:ext cx="4095750" cy="2990850"/>
          </a:xfrm>
          <a:prstGeom prst="rect">
            <a:avLst/>
          </a:prstGeom>
        </p:spPr>
      </p:pic>
      <p:pic>
        <p:nvPicPr>
          <p:cNvPr id="12" name="Image 10" descr="preencoded.png"/>
          <p:cNvPicPr>
            <a:picLocks noChangeAspect="1"/>
          </p:cNvPicPr>
          <p:nvPr/>
        </p:nvPicPr>
        <p:blipFill>
          <a:blip r:embed="rId13"/>
          <a:stretch>
            <a:fillRect/>
          </a:stretch>
        </p:blipFill>
        <p:spPr>
          <a:xfrm>
            <a:off x="8963301" y="6416764"/>
            <a:ext cx="4133850" cy="3000375"/>
          </a:xfrm>
          <a:prstGeom prst="rect">
            <a:avLst/>
          </a:prstGeom>
        </p:spPr>
      </p:pic>
      <p:pic>
        <p:nvPicPr>
          <p:cNvPr id="13" name="Image 11" descr="preencoded.png"/>
          <p:cNvPicPr>
            <a:picLocks noChangeAspect="1"/>
          </p:cNvPicPr>
          <p:nvPr/>
        </p:nvPicPr>
        <p:blipFill>
          <a:blip r:embed="rId14"/>
          <a:stretch>
            <a:fillRect/>
          </a:stretch>
        </p:blipFill>
        <p:spPr>
          <a:xfrm>
            <a:off x="252132" y="5383025"/>
            <a:ext cx="4133850" cy="161925"/>
          </a:xfrm>
          <a:prstGeom prst="rect">
            <a:avLst/>
          </a:prstGeom>
        </p:spPr>
      </p:pic>
      <p:pic>
        <p:nvPicPr>
          <p:cNvPr id="14" name="Image 12" descr="preencoded.png"/>
          <p:cNvPicPr>
            <a:picLocks noChangeAspect="1"/>
          </p:cNvPicPr>
          <p:nvPr/>
        </p:nvPicPr>
        <p:blipFill>
          <a:blip r:embed="rId15"/>
          <a:stretch>
            <a:fillRect/>
          </a:stretch>
        </p:blipFill>
        <p:spPr>
          <a:xfrm>
            <a:off x="4626626" y="1764925"/>
            <a:ext cx="4095750" cy="161925"/>
          </a:xfrm>
          <a:prstGeom prst="rect">
            <a:avLst/>
          </a:prstGeom>
        </p:spPr>
      </p:pic>
      <p:pic>
        <p:nvPicPr>
          <p:cNvPr id="15" name="Image 13" descr="preencoded.png"/>
          <p:cNvPicPr>
            <a:picLocks noChangeAspect="1"/>
          </p:cNvPicPr>
          <p:nvPr/>
        </p:nvPicPr>
        <p:blipFill>
          <a:blip r:embed="rId14"/>
          <a:stretch>
            <a:fillRect/>
          </a:stretch>
        </p:blipFill>
        <p:spPr>
          <a:xfrm>
            <a:off x="8963301" y="5383025"/>
            <a:ext cx="4133850" cy="161925"/>
          </a:xfrm>
          <a:prstGeom prst="rect">
            <a:avLst/>
          </a:prstGeom>
        </p:spPr>
      </p:pic>
      <p:pic>
        <p:nvPicPr>
          <p:cNvPr id="16" name="Image 14" descr="preencoded.png"/>
          <p:cNvPicPr>
            <a:picLocks noChangeAspect="1"/>
          </p:cNvPicPr>
          <p:nvPr/>
        </p:nvPicPr>
        <p:blipFill>
          <a:blip r:embed="rId16"/>
          <a:stretch>
            <a:fillRect/>
          </a:stretch>
        </p:blipFill>
        <p:spPr>
          <a:xfrm>
            <a:off x="4626626" y="5799049"/>
            <a:ext cx="4095750" cy="161925"/>
          </a:xfrm>
          <a:prstGeom prst="rect">
            <a:avLst/>
          </a:prstGeom>
        </p:spPr>
      </p:pic>
      <p:pic>
        <p:nvPicPr>
          <p:cNvPr id="17" name="Image 15" descr="preencoded.png"/>
          <p:cNvPicPr>
            <a:picLocks noChangeAspect="1"/>
          </p:cNvPicPr>
          <p:nvPr/>
        </p:nvPicPr>
        <p:blipFill>
          <a:blip r:embed="rId17"/>
          <a:stretch>
            <a:fillRect/>
          </a:stretch>
        </p:blipFill>
        <p:spPr>
          <a:xfrm>
            <a:off x="252132" y="9417139"/>
            <a:ext cx="4133850" cy="161925"/>
          </a:xfrm>
          <a:prstGeom prst="rect">
            <a:avLst/>
          </a:prstGeom>
        </p:spPr>
      </p:pic>
      <p:pic>
        <p:nvPicPr>
          <p:cNvPr id="18" name="Image 16" descr="preencoded.png"/>
          <p:cNvPicPr>
            <a:picLocks noChangeAspect="1"/>
          </p:cNvPicPr>
          <p:nvPr/>
        </p:nvPicPr>
        <p:blipFill>
          <a:blip r:embed="rId17"/>
          <a:stretch>
            <a:fillRect/>
          </a:stretch>
        </p:blipFill>
        <p:spPr>
          <a:xfrm>
            <a:off x="8963301" y="9417139"/>
            <a:ext cx="4133850" cy="161925"/>
          </a:xfrm>
          <a:prstGeom prst="rect">
            <a:avLst/>
          </a:prstGeom>
        </p:spPr>
      </p:pic>
      <p:pic>
        <p:nvPicPr>
          <p:cNvPr id="19" name="Image 17" descr="preencoded.png"/>
          <p:cNvPicPr>
            <a:picLocks noChangeAspect="1"/>
          </p:cNvPicPr>
          <p:nvPr/>
        </p:nvPicPr>
        <p:blipFill>
          <a:blip r:embed="rId18"/>
          <a:stretch>
            <a:fillRect/>
          </a:stretch>
        </p:blipFill>
        <p:spPr>
          <a:xfrm>
            <a:off x="1941424" y="2017062"/>
            <a:ext cx="742950" cy="742950"/>
          </a:xfrm>
          <a:prstGeom prst="rect">
            <a:avLst/>
          </a:prstGeom>
        </p:spPr>
      </p:pic>
      <p:pic>
        <p:nvPicPr>
          <p:cNvPr id="20" name="Image 18" descr="preencoded.png"/>
          <p:cNvPicPr>
            <a:picLocks noChangeAspect="1"/>
          </p:cNvPicPr>
          <p:nvPr/>
        </p:nvPicPr>
        <p:blipFill>
          <a:blip r:embed="rId18"/>
          <a:stretch>
            <a:fillRect/>
          </a:stretch>
        </p:blipFill>
        <p:spPr>
          <a:xfrm>
            <a:off x="6353737" y="4525775"/>
            <a:ext cx="742950" cy="742950"/>
          </a:xfrm>
          <a:prstGeom prst="rect">
            <a:avLst/>
          </a:prstGeom>
        </p:spPr>
      </p:pic>
      <p:pic>
        <p:nvPicPr>
          <p:cNvPr id="21" name="Image 19" descr="preencoded.png"/>
          <p:cNvPicPr>
            <a:picLocks noChangeAspect="1"/>
          </p:cNvPicPr>
          <p:nvPr/>
        </p:nvPicPr>
        <p:blipFill>
          <a:blip r:embed="rId18"/>
          <a:stretch>
            <a:fillRect/>
          </a:stretch>
        </p:blipFill>
        <p:spPr>
          <a:xfrm>
            <a:off x="10652570" y="2017062"/>
            <a:ext cx="742950" cy="742950"/>
          </a:xfrm>
          <a:prstGeom prst="rect">
            <a:avLst/>
          </a:prstGeom>
        </p:spPr>
      </p:pic>
      <p:pic>
        <p:nvPicPr>
          <p:cNvPr id="22" name="Image 20" descr="preencoded.png"/>
          <p:cNvPicPr>
            <a:picLocks noChangeAspect="1"/>
          </p:cNvPicPr>
          <p:nvPr/>
        </p:nvPicPr>
        <p:blipFill>
          <a:blip r:embed="rId18"/>
          <a:stretch>
            <a:fillRect/>
          </a:stretch>
        </p:blipFill>
        <p:spPr>
          <a:xfrm>
            <a:off x="1903600" y="6063786"/>
            <a:ext cx="742950" cy="742950"/>
          </a:xfrm>
          <a:prstGeom prst="rect">
            <a:avLst/>
          </a:prstGeom>
        </p:spPr>
      </p:pic>
      <p:pic>
        <p:nvPicPr>
          <p:cNvPr id="23" name="Image 21" descr="preencoded.png"/>
          <p:cNvPicPr>
            <a:picLocks noChangeAspect="1"/>
          </p:cNvPicPr>
          <p:nvPr/>
        </p:nvPicPr>
        <p:blipFill>
          <a:blip r:embed="rId18"/>
          <a:stretch>
            <a:fillRect/>
          </a:stretch>
        </p:blipFill>
        <p:spPr>
          <a:xfrm>
            <a:off x="6290701" y="8597713"/>
            <a:ext cx="742950" cy="742950"/>
          </a:xfrm>
          <a:prstGeom prst="rect">
            <a:avLst/>
          </a:prstGeom>
        </p:spPr>
      </p:pic>
      <p:pic>
        <p:nvPicPr>
          <p:cNvPr id="24" name="Image 22" descr="preencoded.png"/>
          <p:cNvPicPr>
            <a:picLocks noChangeAspect="1"/>
          </p:cNvPicPr>
          <p:nvPr/>
        </p:nvPicPr>
        <p:blipFill>
          <a:blip r:embed="rId18"/>
          <a:stretch>
            <a:fillRect/>
          </a:stretch>
        </p:blipFill>
        <p:spPr>
          <a:xfrm>
            <a:off x="10652570" y="6063786"/>
            <a:ext cx="742950" cy="742950"/>
          </a:xfrm>
          <a:prstGeom prst="rect">
            <a:avLst/>
          </a:prstGeom>
        </p:spPr>
      </p:pic>
      <p:pic>
        <p:nvPicPr>
          <p:cNvPr id="25" name="Image 23" descr="preencoded.png"/>
          <p:cNvPicPr>
            <a:picLocks noChangeAspect="1"/>
          </p:cNvPicPr>
          <p:nvPr/>
        </p:nvPicPr>
        <p:blipFill>
          <a:blip r:embed="rId19"/>
          <a:stretch>
            <a:fillRect/>
          </a:stretch>
        </p:blipFill>
        <p:spPr>
          <a:xfrm>
            <a:off x="14026324" y="2121027"/>
            <a:ext cx="3705225" cy="5467350"/>
          </a:xfrm>
          <a:prstGeom prst="rect">
            <a:avLst/>
          </a:prstGeom>
        </p:spPr>
      </p:pic>
      <p:pic>
        <p:nvPicPr>
          <p:cNvPr id="26" name="Image 24" descr="preencoded.png"/>
          <p:cNvPicPr>
            <a:picLocks noChangeAspect="1"/>
          </p:cNvPicPr>
          <p:nvPr/>
        </p:nvPicPr>
        <p:blipFill>
          <a:blip r:embed="rId20"/>
          <a:stretch>
            <a:fillRect/>
          </a:stretch>
        </p:blipFill>
        <p:spPr>
          <a:xfrm>
            <a:off x="14011180" y="2120827"/>
            <a:ext cx="3714750" cy="142875"/>
          </a:xfrm>
          <a:prstGeom prst="rect">
            <a:avLst/>
          </a:prstGeom>
        </p:spPr>
      </p:pic>
      <p:pic>
        <p:nvPicPr>
          <p:cNvPr id="27" name="Image 25" descr="preencoded.png"/>
          <p:cNvPicPr>
            <a:picLocks noChangeAspect="1"/>
          </p:cNvPicPr>
          <p:nvPr/>
        </p:nvPicPr>
        <p:blipFill>
          <a:blip r:embed="rId21"/>
          <a:stretch>
            <a:fillRect/>
          </a:stretch>
        </p:blipFill>
        <p:spPr>
          <a:xfrm>
            <a:off x="680757" y="390805"/>
            <a:ext cx="628650" cy="628650"/>
          </a:xfrm>
          <a:prstGeom prst="rect">
            <a:avLst/>
          </a:prstGeom>
        </p:spPr>
      </p:pic>
      <p:sp>
        <p:nvSpPr>
          <p:cNvPr id="28" name="Text 0"/>
          <p:cNvSpPr/>
          <p:nvPr/>
        </p:nvSpPr>
        <p:spPr>
          <a:xfrm>
            <a:off x="1714500" y="264739"/>
            <a:ext cx="4743450" cy="962025"/>
          </a:xfrm>
          <a:prstGeom prst="rect">
            <a:avLst/>
          </a:prstGeom>
          <a:noFill/>
          <a:ln/>
        </p:spPr>
        <p:txBody>
          <a:bodyPr wrap="square" lIns="0" tIns="0" rIns="0" bIns="0" rtlCol="0" anchor="ctr"/>
          <a:lstStyle/>
          <a:p>
            <a:pPr>
              <a:lnSpc>
                <a:spcPct val="79650"/>
              </a:lnSpc>
            </a:pPr>
            <a:r>
              <a:rPr lang="en-US" sz="3150" b="1" dirty="0">
                <a:solidFill>
                  <a:srgbClr val="333333"/>
                </a:solidFill>
                <a:latin typeface="Merriweather" pitchFamily="34" charset="0"/>
                <a:ea typeface="Merriweather" pitchFamily="34" charset="-122"/>
                <a:cs typeface="Merriweather" pitchFamily="34" charset="-120"/>
              </a:rPr>
              <a:t>List of nearby hospitals</a:t>
            </a:r>
            <a:endParaRPr lang="en-US" sz="3150" dirty="0"/>
          </a:p>
        </p:txBody>
      </p:sp>
      <p:sp>
        <p:nvSpPr>
          <p:cNvPr id="29" name="Text 1"/>
          <p:cNvSpPr/>
          <p:nvPr/>
        </p:nvSpPr>
        <p:spPr>
          <a:xfrm>
            <a:off x="466445" y="3781987"/>
            <a:ext cx="3676650" cy="9144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Montserrat" pitchFamily="34" charset="0"/>
                <a:ea typeface="Montserrat" pitchFamily="34" charset="-122"/>
                <a:cs typeface="Montserrat" pitchFamily="34" charset="-120"/>
              </a:rPr>
              <a:t>Avenue Cheikh Anta Diop, Dakar</a:t>
            </a:r>
            <a:endParaRPr lang="en-US" sz="1500" dirty="0"/>
          </a:p>
          <a:p>
            <a:pPr marL="0" indent="0" algn="l">
              <a:lnSpc>
                <a:spcPct val="79650"/>
              </a:lnSpc>
              <a:buNone/>
            </a:pPr>
            <a:r>
              <a:rPr lang="en-US" sz="1500" dirty="0">
                <a:solidFill>
                  <a:srgbClr val="000000"/>
                </a:solidFill>
              </a:rPr>
              <a:t> </a:t>
            </a:r>
            <a:endParaRPr lang="en-US" sz="1500" dirty="0"/>
          </a:p>
          <a:p>
            <a:pPr>
              <a:lnSpc>
                <a:spcPct val="79650"/>
              </a:lnSpc>
            </a:pPr>
            <a:r>
              <a:rPr lang="en-US" sz="1500" dirty="0">
                <a:solidFill>
                  <a:srgbClr val="FFFFFF"/>
                </a:solidFill>
                <a:latin typeface="Raleway" pitchFamily="34" charset="0"/>
                <a:ea typeface="Raleway" pitchFamily="34" charset="-122"/>
                <a:cs typeface="Raleway" pitchFamily="34" charset="-120"/>
              </a:rPr>
              <a:t>Phone</a:t>
            </a:r>
            <a:r>
              <a:rPr lang="en-US" sz="1500" dirty="0">
                <a:solidFill>
                  <a:srgbClr val="FFFFFF"/>
                </a:solidFill>
                <a:latin typeface="Montserrat" pitchFamily="34" charset="0"/>
                <a:ea typeface="Montserrat" pitchFamily="34" charset="-122"/>
                <a:cs typeface="Montserrat" pitchFamily="34" charset="-120"/>
              </a:rPr>
              <a:t> : 0033338205414</a:t>
            </a:r>
            <a:endParaRPr lang="en-US" sz="1500" dirty="0"/>
          </a:p>
          <a:p>
            <a:pPr marL="0" indent="0" algn="l">
              <a:lnSpc>
                <a:spcPct val="79650"/>
              </a:lnSpc>
              <a:buNone/>
            </a:pPr>
            <a:r>
              <a:rPr lang="en-US" sz="1500" dirty="0">
                <a:solidFill>
                  <a:srgbClr val="000000"/>
                </a:solidFill>
              </a:rPr>
              <a:t> </a:t>
            </a:r>
            <a:endParaRPr lang="en-US" sz="1500" dirty="0"/>
          </a:p>
        </p:txBody>
      </p:sp>
      <p:sp>
        <p:nvSpPr>
          <p:cNvPr id="30" name="Text 2"/>
          <p:cNvSpPr/>
          <p:nvPr/>
        </p:nvSpPr>
        <p:spPr>
          <a:xfrm>
            <a:off x="466445" y="2937339"/>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Arial" panose="020B0604020202020204" pitchFamily="34" charset="0"/>
                <a:ea typeface="Raleway" pitchFamily="34" charset="-122"/>
                <a:cs typeface="Arial" panose="020B0604020202020204" pitchFamily="34" charset="0"/>
              </a:rPr>
              <a:t>HOPITAL MILITAIRE OF OUAKAM</a:t>
            </a:r>
            <a:endParaRPr lang="en-US" sz="1800" dirty="0">
              <a:latin typeface="Arial" panose="020B0604020202020204" pitchFamily="34" charset="0"/>
              <a:cs typeface="Arial" panose="020B0604020202020204" pitchFamily="34" charset="0"/>
            </a:endParaRPr>
          </a:p>
        </p:txBody>
      </p:sp>
      <p:sp>
        <p:nvSpPr>
          <p:cNvPr id="31" name="Text 3"/>
          <p:cNvSpPr/>
          <p:nvPr/>
        </p:nvSpPr>
        <p:spPr>
          <a:xfrm>
            <a:off x="4916576" y="3000375"/>
            <a:ext cx="3648075" cy="6858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Dakar 108 Rue NGOR 86</a:t>
            </a:r>
            <a:endParaRPr lang="en-US" sz="1500" dirty="0"/>
          </a:p>
          <a:p>
            <a:pPr marL="0" indent="0" algn="l">
              <a:lnSpc>
                <a:spcPct val="79650"/>
              </a:lnSpc>
              <a:buNone/>
            </a:pPr>
            <a:r>
              <a:rPr lang="en-US" sz="1500" dirty="0">
                <a:solidFill>
                  <a:srgbClr val="000000"/>
                </a:solidFill>
              </a:rPr>
              <a:t> </a:t>
            </a:r>
            <a:endParaRPr lang="en-US" sz="1500" dirty="0"/>
          </a:p>
          <a:p>
            <a:pPr>
              <a:lnSpc>
                <a:spcPct val="79650"/>
              </a:lnSpc>
            </a:pPr>
            <a:r>
              <a:rPr lang="en-US" sz="1500" dirty="0">
                <a:solidFill>
                  <a:srgbClr val="FFFFFF"/>
                </a:solidFill>
                <a:latin typeface="Raleway" pitchFamily="34" charset="0"/>
                <a:ea typeface="Raleway" pitchFamily="34" charset="-122"/>
                <a:cs typeface="Raleway" pitchFamily="34" charset="-120"/>
              </a:rPr>
              <a:t>Phone : 00221338203330</a:t>
            </a:r>
            <a:endParaRPr lang="en-US" sz="1500" dirty="0"/>
          </a:p>
        </p:txBody>
      </p:sp>
      <p:sp>
        <p:nvSpPr>
          <p:cNvPr id="32" name="Text 4"/>
          <p:cNvSpPr/>
          <p:nvPr/>
        </p:nvSpPr>
        <p:spPr>
          <a:xfrm>
            <a:off x="4916576" y="2159927"/>
            <a:ext cx="3648075" cy="6858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Arial" panose="020B0604020202020204" pitchFamily="34" charset="0"/>
                <a:ea typeface="Raleway" pitchFamily="34" charset="-122"/>
                <a:cs typeface="Arial" panose="020B0604020202020204" pitchFamily="34" charset="0"/>
              </a:rPr>
              <a:t>CABINET MEDICAL Médical OCEANE ORL</a:t>
            </a:r>
            <a:endParaRPr lang="en-US" sz="1800" dirty="0">
              <a:latin typeface="Arial" panose="020B0604020202020204" pitchFamily="34" charset="0"/>
              <a:cs typeface="Arial" panose="020B0604020202020204" pitchFamily="34" charset="0"/>
            </a:endParaRPr>
          </a:p>
        </p:txBody>
      </p:sp>
      <p:sp>
        <p:nvSpPr>
          <p:cNvPr id="33" name="Text 5"/>
          <p:cNvSpPr/>
          <p:nvPr/>
        </p:nvSpPr>
        <p:spPr>
          <a:xfrm>
            <a:off x="9177614" y="3769376"/>
            <a:ext cx="3648075" cy="6858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103 Voie de dégagement Nord, Dakar</a:t>
            </a:r>
            <a:endParaRPr lang="en-US" sz="1500" dirty="0"/>
          </a:p>
          <a:p>
            <a:pPr marL="0" indent="0" algn="l">
              <a:lnSpc>
                <a:spcPct val="79650"/>
              </a:lnSpc>
              <a:buNone/>
            </a:pPr>
            <a:r>
              <a:rPr lang="en-US" sz="1500" dirty="0">
                <a:solidFill>
                  <a:srgbClr val="000000"/>
                </a:solidFill>
              </a:rPr>
              <a:t> </a:t>
            </a:r>
            <a:endParaRPr lang="en-US" sz="1500" dirty="0"/>
          </a:p>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Phone :  00221777381257</a:t>
            </a:r>
            <a:endParaRPr lang="en-US" sz="1500" dirty="0"/>
          </a:p>
        </p:txBody>
      </p:sp>
      <p:sp>
        <p:nvSpPr>
          <p:cNvPr id="34" name="Text 6"/>
          <p:cNvSpPr/>
          <p:nvPr/>
        </p:nvSpPr>
        <p:spPr>
          <a:xfrm>
            <a:off x="9186024" y="2916326"/>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Arial" panose="020B0604020202020204" pitchFamily="34" charset="0"/>
                <a:ea typeface="Raleway" pitchFamily="34" charset="-122"/>
                <a:cs typeface="Arial" panose="020B0604020202020204" pitchFamily="34" charset="0"/>
              </a:rPr>
              <a:t>CARDIO 24</a:t>
            </a:r>
            <a:endParaRPr lang="en-US" sz="1800" dirty="0">
              <a:latin typeface="Arial" panose="020B0604020202020204" pitchFamily="34" charset="0"/>
              <a:cs typeface="Arial" panose="020B0604020202020204" pitchFamily="34" charset="0"/>
            </a:endParaRPr>
          </a:p>
        </p:txBody>
      </p:sp>
      <p:sp>
        <p:nvSpPr>
          <p:cNvPr id="35" name="Text 7"/>
          <p:cNvSpPr/>
          <p:nvPr/>
        </p:nvSpPr>
        <p:spPr>
          <a:xfrm>
            <a:off x="9177614" y="7866526"/>
            <a:ext cx="3648075" cy="6858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Fann Hock Corniche Dakar</a:t>
            </a:r>
            <a:endParaRPr lang="en-US" sz="1500" dirty="0"/>
          </a:p>
          <a:p>
            <a:pPr marL="0" indent="0" algn="l">
              <a:lnSpc>
                <a:spcPct val="79650"/>
              </a:lnSpc>
              <a:buNone/>
            </a:pPr>
            <a:r>
              <a:rPr lang="en-US" sz="1500" dirty="0">
                <a:solidFill>
                  <a:srgbClr val="000000"/>
                </a:solidFill>
              </a:rPr>
              <a:t> </a:t>
            </a:r>
            <a:endParaRPr lang="en-US" sz="1500" dirty="0"/>
          </a:p>
          <a:p>
            <a:pPr>
              <a:lnSpc>
                <a:spcPct val="79650"/>
              </a:lnSpc>
            </a:pPr>
            <a:r>
              <a:rPr lang="en-US" sz="1500" dirty="0">
                <a:solidFill>
                  <a:srgbClr val="FFFFFF"/>
                </a:solidFill>
                <a:latin typeface="Raleway" pitchFamily="34" charset="0"/>
                <a:ea typeface="Raleway" pitchFamily="34" charset="-122"/>
                <a:cs typeface="Raleway" pitchFamily="34" charset="-120"/>
              </a:rPr>
              <a:t>Phone : 00221776104945</a:t>
            </a:r>
            <a:endParaRPr lang="en-US" sz="1500" dirty="0"/>
          </a:p>
        </p:txBody>
      </p:sp>
      <p:sp>
        <p:nvSpPr>
          <p:cNvPr id="36" name="Text 8"/>
          <p:cNvSpPr/>
          <p:nvPr/>
        </p:nvSpPr>
        <p:spPr>
          <a:xfrm>
            <a:off x="9181824" y="7013477"/>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Arial" panose="020B0604020202020204" pitchFamily="34" charset="0"/>
                <a:ea typeface="Merriweather" pitchFamily="34" charset="-122"/>
                <a:cs typeface="Arial" panose="020B0604020202020204" pitchFamily="34" charset="0"/>
              </a:rPr>
              <a:t>CLINIQUE YA SALAM</a:t>
            </a:r>
            <a:endParaRPr lang="en-US" sz="1800" dirty="0">
              <a:latin typeface="Arial" panose="020B0604020202020204" pitchFamily="34" charset="0"/>
              <a:cs typeface="Arial" panose="020B0604020202020204" pitchFamily="34" charset="0"/>
            </a:endParaRPr>
          </a:p>
        </p:txBody>
      </p:sp>
      <p:sp>
        <p:nvSpPr>
          <p:cNvPr id="37" name="Text 9"/>
          <p:cNvSpPr/>
          <p:nvPr/>
        </p:nvSpPr>
        <p:spPr>
          <a:xfrm>
            <a:off x="498063" y="7737729"/>
            <a:ext cx="3648075" cy="11430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Raleway" pitchFamily="34" charset="0"/>
                <a:ea typeface="Raleway" pitchFamily="34" charset="-122"/>
                <a:cs typeface="Raleway" pitchFamily="34" charset="-120"/>
              </a:rPr>
              <a:t>Corniche Ouest Dakar 5027 Sénégal Urgences Radiologie Labo Consultation</a:t>
            </a:r>
            <a:endParaRPr lang="en-US" sz="1500" dirty="0"/>
          </a:p>
          <a:p>
            <a:pPr marL="0" indent="0" algn="l">
              <a:lnSpc>
                <a:spcPct val="79650"/>
              </a:lnSpc>
              <a:buNone/>
            </a:pPr>
            <a:r>
              <a:rPr lang="en-US" sz="1500" dirty="0">
                <a:solidFill>
                  <a:srgbClr val="000000"/>
                </a:solidFill>
              </a:rPr>
              <a:t> </a:t>
            </a:r>
            <a:endParaRPr lang="en-US" sz="1500" dirty="0"/>
          </a:p>
          <a:p>
            <a:pPr>
              <a:lnSpc>
                <a:spcPct val="79650"/>
              </a:lnSpc>
            </a:pPr>
            <a:r>
              <a:rPr lang="en-US" sz="1500" dirty="0">
                <a:solidFill>
                  <a:srgbClr val="FFFFFF"/>
                </a:solidFill>
                <a:latin typeface="Raleway" pitchFamily="34" charset="0"/>
                <a:ea typeface="Raleway" pitchFamily="34" charset="-122"/>
                <a:cs typeface="Raleway" pitchFamily="34" charset="-120"/>
              </a:rPr>
              <a:t>Phone : 00221 77164 92 05</a:t>
            </a:r>
            <a:endParaRPr lang="en-US" sz="1500" dirty="0"/>
          </a:p>
          <a:p>
            <a:pPr marL="0" indent="0" algn="just">
              <a:lnSpc>
                <a:spcPct val="79650"/>
              </a:lnSpc>
              <a:buNone/>
            </a:pPr>
            <a:r>
              <a:rPr lang="en-US" sz="1500" dirty="0">
                <a:solidFill>
                  <a:srgbClr val="FFFFFF"/>
                </a:solidFill>
                <a:latin typeface="Raleway" pitchFamily="34" charset="0"/>
                <a:ea typeface="Raleway" pitchFamily="34" charset="-122"/>
                <a:cs typeface="Raleway" pitchFamily="34" charset="-120"/>
              </a:rPr>
              <a:t>33 824 99 29</a:t>
            </a:r>
            <a:endParaRPr lang="en-US" sz="1500" dirty="0"/>
          </a:p>
        </p:txBody>
      </p:sp>
      <p:sp>
        <p:nvSpPr>
          <p:cNvPr id="38" name="Text 10"/>
          <p:cNvSpPr/>
          <p:nvPr/>
        </p:nvSpPr>
        <p:spPr>
          <a:xfrm>
            <a:off x="512670" y="7026088"/>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Arial" panose="020B0604020202020204" pitchFamily="34" charset="0"/>
                <a:ea typeface="Raleway" pitchFamily="34" charset="-122"/>
                <a:cs typeface="Arial" panose="020B0604020202020204" pitchFamily="34" charset="0"/>
              </a:rPr>
              <a:t>CLINIQUE IMODSEN</a:t>
            </a:r>
            <a:endParaRPr lang="en-US" sz="1800" dirty="0">
              <a:latin typeface="Arial" panose="020B0604020202020204" pitchFamily="34" charset="0"/>
              <a:cs typeface="Arial" panose="020B0604020202020204" pitchFamily="34" charset="0"/>
            </a:endParaRPr>
          </a:p>
        </p:txBody>
      </p:sp>
      <p:sp>
        <p:nvSpPr>
          <p:cNvPr id="39" name="Text 11"/>
          <p:cNvSpPr/>
          <p:nvPr/>
        </p:nvSpPr>
        <p:spPr>
          <a:xfrm>
            <a:off x="4861827" y="7147951"/>
            <a:ext cx="3648075" cy="914400"/>
          </a:xfrm>
          <a:prstGeom prst="rect">
            <a:avLst/>
          </a:prstGeom>
          <a:noFill/>
          <a:ln/>
        </p:spPr>
        <p:txBody>
          <a:bodyPr wrap="square" lIns="0" tIns="0" rIns="0" bIns="0" rtlCol="0" anchor="ctr"/>
          <a:lstStyle/>
          <a:p>
            <a:pPr marL="0" indent="0" algn="l">
              <a:lnSpc>
                <a:spcPct val="79650"/>
              </a:lnSpc>
              <a:buNone/>
            </a:pPr>
            <a:r>
              <a:rPr lang="en-US" sz="1500" dirty="0">
                <a:solidFill>
                  <a:srgbClr val="FFFFFF"/>
                </a:solidFill>
                <a:latin typeface="Montserrat" pitchFamily="34" charset="0"/>
                <a:ea typeface="Montserrat" pitchFamily="34" charset="-122"/>
                <a:cs typeface="Montserrat" pitchFamily="34" charset="-120"/>
              </a:rPr>
              <a:t>81 Sacré Coeur 3 VDN</a:t>
            </a:r>
            <a:endParaRPr lang="en-US" sz="1500" dirty="0"/>
          </a:p>
          <a:p>
            <a:pPr marL="0" indent="0" algn="l">
              <a:lnSpc>
                <a:spcPct val="79650"/>
              </a:lnSpc>
              <a:buNone/>
            </a:pPr>
            <a:r>
              <a:rPr lang="en-US" sz="1500" dirty="0">
                <a:solidFill>
                  <a:srgbClr val="000000"/>
                </a:solidFill>
              </a:rPr>
              <a:t> </a:t>
            </a:r>
            <a:endParaRPr lang="en-US" sz="1500" dirty="0"/>
          </a:p>
          <a:p>
            <a:pPr>
              <a:lnSpc>
                <a:spcPct val="79650"/>
              </a:lnSpc>
            </a:pPr>
            <a:r>
              <a:rPr lang="en-US" sz="1500" dirty="0">
                <a:solidFill>
                  <a:srgbClr val="FFFFFF"/>
                </a:solidFill>
                <a:latin typeface="Raleway" pitchFamily="34" charset="0"/>
                <a:ea typeface="Raleway" pitchFamily="34" charset="-122"/>
                <a:cs typeface="Raleway" pitchFamily="34" charset="-120"/>
              </a:rPr>
              <a:t>Phone</a:t>
            </a:r>
            <a:r>
              <a:rPr lang="en-US" sz="1500" dirty="0">
                <a:solidFill>
                  <a:srgbClr val="FFFFFF"/>
                </a:solidFill>
                <a:latin typeface="Montserrat" pitchFamily="34" charset="0"/>
                <a:ea typeface="Montserrat" pitchFamily="34" charset="-122"/>
                <a:cs typeface="Montserrat" pitchFamily="34" charset="-120"/>
              </a:rPr>
              <a:t> : 00221338594949</a:t>
            </a:r>
            <a:endParaRPr lang="en-US" sz="1500" dirty="0"/>
          </a:p>
          <a:p>
            <a:pPr marL="0" indent="0" algn="l">
              <a:lnSpc>
                <a:spcPct val="79650"/>
              </a:lnSpc>
              <a:buNone/>
            </a:pPr>
            <a:r>
              <a:rPr lang="en-US" sz="1500" dirty="0">
                <a:solidFill>
                  <a:srgbClr val="000000"/>
                </a:solidFill>
              </a:rPr>
              <a:t> </a:t>
            </a:r>
            <a:endParaRPr lang="en-US" sz="1500" dirty="0"/>
          </a:p>
        </p:txBody>
      </p:sp>
      <p:sp>
        <p:nvSpPr>
          <p:cNvPr id="40" name="Text 12"/>
          <p:cNvSpPr/>
          <p:nvPr/>
        </p:nvSpPr>
        <p:spPr>
          <a:xfrm>
            <a:off x="4853549" y="6303312"/>
            <a:ext cx="3648075" cy="342900"/>
          </a:xfrm>
          <a:prstGeom prst="rect">
            <a:avLst/>
          </a:prstGeom>
          <a:noFill/>
          <a:ln/>
        </p:spPr>
        <p:txBody>
          <a:bodyPr wrap="square" lIns="0" tIns="0" rIns="0" bIns="0" rtlCol="0" anchor="ctr"/>
          <a:lstStyle/>
          <a:p>
            <a:pPr marL="0" indent="0" algn="l">
              <a:lnSpc>
                <a:spcPct val="99141"/>
              </a:lnSpc>
              <a:buNone/>
            </a:pPr>
            <a:r>
              <a:rPr lang="en-US" sz="1800" b="1" dirty="0">
                <a:solidFill>
                  <a:srgbClr val="FFFFFF"/>
                </a:solidFill>
                <a:latin typeface="Arial" panose="020B0604020202020204" pitchFamily="34" charset="0"/>
                <a:ea typeface="Merriweather" pitchFamily="34" charset="-122"/>
                <a:cs typeface="Arial" panose="020B0604020202020204" pitchFamily="34" charset="0"/>
              </a:rPr>
              <a:t>CLINIQUE MEDIC'KANE</a:t>
            </a:r>
            <a:endParaRPr lang="en-US" sz="1800" dirty="0">
              <a:latin typeface="Arial" panose="020B0604020202020204" pitchFamily="34" charset="0"/>
              <a:cs typeface="Arial" panose="020B0604020202020204" pitchFamily="34" charset="0"/>
            </a:endParaRPr>
          </a:p>
        </p:txBody>
      </p:sp>
      <p:sp>
        <p:nvSpPr>
          <p:cNvPr id="41" name="Text 13"/>
          <p:cNvSpPr/>
          <p:nvPr/>
        </p:nvSpPr>
        <p:spPr>
          <a:xfrm>
            <a:off x="2092700" y="2067487"/>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1</a:t>
            </a:r>
            <a:endParaRPr lang="en-US" sz="3975" dirty="0"/>
          </a:p>
        </p:txBody>
      </p:sp>
      <p:sp>
        <p:nvSpPr>
          <p:cNvPr id="42" name="Text 14"/>
          <p:cNvSpPr/>
          <p:nvPr/>
        </p:nvSpPr>
        <p:spPr>
          <a:xfrm>
            <a:off x="6505013" y="4576201"/>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2</a:t>
            </a:r>
            <a:endParaRPr lang="en-US" sz="3975" dirty="0"/>
          </a:p>
        </p:txBody>
      </p:sp>
      <p:sp>
        <p:nvSpPr>
          <p:cNvPr id="43" name="Text 15"/>
          <p:cNvSpPr/>
          <p:nvPr/>
        </p:nvSpPr>
        <p:spPr>
          <a:xfrm>
            <a:off x="10803827" y="2067487"/>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3</a:t>
            </a:r>
            <a:endParaRPr lang="en-US" sz="3975" dirty="0"/>
          </a:p>
        </p:txBody>
      </p:sp>
      <p:sp>
        <p:nvSpPr>
          <p:cNvPr id="44" name="Text 16"/>
          <p:cNvSpPr/>
          <p:nvPr/>
        </p:nvSpPr>
        <p:spPr>
          <a:xfrm>
            <a:off x="2054876" y="6114212"/>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4</a:t>
            </a:r>
            <a:endParaRPr lang="en-US" sz="3975" dirty="0"/>
          </a:p>
        </p:txBody>
      </p:sp>
      <p:sp>
        <p:nvSpPr>
          <p:cNvPr id="45" name="Text 17"/>
          <p:cNvSpPr/>
          <p:nvPr/>
        </p:nvSpPr>
        <p:spPr>
          <a:xfrm>
            <a:off x="6441986" y="8648138"/>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5</a:t>
            </a:r>
            <a:endParaRPr lang="en-US" sz="3975" dirty="0"/>
          </a:p>
        </p:txBody>
      </p:sp>
      <p:sp>
        <p:nvSpPr>
          <p:cNvPr id="46" name="Text 18"/>
          <p:cNvSpPr/>
          <p:nvPr/>
        </p:nvSpPr>
        <p:spPr>
          <a:xfrm>
            <a:off x="10803827" y="6114212"/>
            <a:ext cx="438150" cy="609600"/>
          </a:xfrm>
          <a:prstGeom prst="rect">
            <a:avLst/>
          </a:prstGeom>
          <a:noFill/>
          <a:ln/>
        </p:spPr>
        <p:txBody>
          <a:bodyPr wrap="square" lIns="0" tIns="0" rIns="0" bIns="0" rtlCol="0" anchor="ctr"/>
          <a:lstStyle/>
          <a:p>
            <a:pPr marL="0" indent="0" algn="ctr">
              <a:lnSpc>
                <a:spcPct val="79650"/>
              </a:lnSpc>
              <a:buNone/>
            </a:pPr>
            <a:r>
              <a:rPr lang="en-US" sz="3975" b="1" dirty="0">
                <a:solidFill>
                  <a:srgbClr val="FFFFFF"/>
                </a:solidFill>
                <a:latin typeface="Roboto" pitchFamily="34" charset="0"/>
                <a:ea typeface="Roboto" pitchFamily="34" charset="-122"/>
                <a:cs typeface="Roboto" pitchFamily="34" charset="-120"/>
              </a:rPr>
              <a:t>6</a:t>
            </a:r>
            <a:endParaRPr lang="en-US" sz="3975" dirty="0"/>
          </a:p>
        </p:txBody>
      </p:sp>
      <p:sp>
        <p:nvSpPr>
          <p:cNvPr id="47" name="Text 19"/>
          <p:cNvSpPr/>
          <p:nvPr/>
        </p:nvSpPr>
        <p:spPr>
          <a:xfrm>
            <a:off x="14452664" y="2428818"/>
            <a:ext cx="3019425" cy="5000625"/>
          </a:xfrm>
          <a:prstGeom prst="rect">
            <a:avLst/>
          </a:prstGeom>
          <a:noFill/>
          <a:ln/>
        </p:spPr>
        <p:txBody>
          <a:bodyPr wrap="square" lIns="0" tIns="0" rIns="0" bIns="0" rtlCol="0" anchor="ctr"/>
          <a:lstStyle/>
          <a:p>
            <a:r>
              <a:rPr lang="en-US" sz="2000" b="1" dirty="0"/>
              <a:t>Participants must ensure they have taken out travel insurance, including health insurance, from their country of origin for the duration of their stay in Senegal.</a:t>
            </a:r>
            <a:endParaRPr lang="en-US" sz="2000" dirty="0"/>
          </a:p>
          <a:p>
            <a:r>
              <a:rPr lang="en-US" sz="2000" b="1" dirty="0"/>
              <a:t>Presentation of a yellow fever vaccination certificate upon arrival at the point of entry is mandatory for all participants.</a:t>
            </a:r>
            <a:endParaRPr lang="en-US" sz="2000" dirty="0"/>
          </a:p>
        </p:txBody>
      </p:sp>
      <p:pic>
        <p:nvPicPr>
          <p:cNvPr id="48" name="Image 26" descr="preencoded.png"/>
          <p:cNvPicPr>
            <a:picLocks noChangeAspect="1"/>
          </p:cNvPicPr>
          <p:nvPr/>
        </p:nvPicPr>
        <p:blipFill>
          <a:blip r:embed="rId22"/>
          <a:stretch>
            <a:fillRect/>
          </a:stretch>
        </p:blipFill>
        <p:spPr>
          <a:xfrm>
            <a:off x="15147608" y="921961"/>
            <a:ext cx="1457325" cy="1457325"/>
          </a:xfrm>
          <a:prstGeom prst="rect">
            <a:avLst/>
          </a:prstGeom>
        </p:spPr>
      </p:pic>
      <p:sp>
        <p:nvSpPr>
          <p:cNvPr id="49" name="Text 20"/>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6</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7912818" y="84025"/>
            <a:ext cx="10372725" cy="10296525"/>
          </a:xfrm>
          <a:prstGeom prst="rect">
            <a:avLst/>
          </a:prstGeom>
        </p:spPr>
      </p:pic>
      <p:pic>
        <p:nvPicPr>
          <p:cNvPr id="4" name="Image 2" descr="preencoded.png"/>
          <p:cNvPicPr>
            <a:picLocks noChangeAspect="1"/>
          </p:cNvPicPr>
          <p:nvPr/>
        </p:nvPicPr>
        <p:blipFill>
          <a:blip r:embed="rId5"/>
          <a:stretch>
            <a:fillRect/>
          </a:stretch>
        </p:blipFill>
        <p:spPr>
          <a:xfrm>
            <a:off x="1522247" y="2543385"/>
            <a:ext cx="4914900" cy="3505200"/>
          </a:xfrm>
          <a:prstGeom prst="rect">
            <a:avLst/>
          </a:prstGeom>
        </p:spPr>
      </p:pic>
      <p:pic>
        <p:nvPicPr>
          <p:cNvPr id="5" name="Image 3" descr="preencoded.png"/>
          <p:cNvPicPr>
            <a:picLocks noChangeAspect="1"/>
          </p:cNvPicPr>
          <p:nvPr/>
        </p:nvPicPr>
        <p:blipFill>
          <a:blip r:embed="rId6"/>
          <a:stretch>
            <a:fillRect/>
          </a:stretch>
        </p:blipFill>
        <p:spPr>
          <a:xfrm>
            <a:off x="6843303" y="2543385"/>
            <a:ext cx="4905375" cy="3781425"/>
          </a:xfrm>
          <a:prstGeom prst="rect">
            <a:avLst/>
          </a:prstGeom>
        </p:spPr>
      </p:pic>
      <p:pic>
        <p:nvPicPr>
          <p:cNvPr id="6" name="Image 4" descr="preencoded.png"/>
          <p:cNvPicPr>
            <a:picLocks noChangeAspect="1"/>
          </p:cNvPicPr>
          <p:nvPr/>
        </p:nvPicPr>
        <p:blipFill>
          <a:blip r:embed="rId7"/>
          <a:stretch>
            <a:fillRect/>
          </a:stretch>
        </p:blipFill>
        <p:spPr>
          <a:xfrm>
            <a:off x="6283909" y="2476710"/>
            <a:ext cx="252115" cy="2036864"/>
          </a:xfrm>
          <a:prstGeom prst="rect">
            <a:avLst/>
          </a:prstGeom>
        </p:spPr>
      </p:pic>
      <p:pic>
        <p:nvPicPr>
          <p:cNvPr id="7" name="Image 5" descr="preencoded.png"/>
          <p:cNvPicPr>
            <a:picLocks noChangeAspect="1"/>
          </p:cNvPicPr>
          <p:nvPr/>
        </p:nvPicPr>
        <p:blipFill>
          <a:blip r:embed="rId8"/>
          <a:stretch>
            <a:fillRect/>
          </a:stretch>
        </p:blipFill>
        <p:spPr>
          <a:xfrm>
            <a:off x="6599072" y="2476710"/>
            <a:ext cx="252115" cy="2036864"/>
          </a:xfrm>
          <a:prstGeom prst="rect">
            <a:avLst/>
          </a:prstGeom>
        </p:spPr>
      </p:pic>
      <p:pic>
        <p:nvPicPr>
          <p:cNvPr id="8" name="Image 6" descr="preencoded.png"/>
          <p:cNvPicPr>
            <a:picLocks noChangeAspect="1"/>
          </p:cNvPicPr>
          <p:nvPr/>
        </p:nvPicPr>
        <p:blipFill>
          <a:blip r:embed="rId9"/>
          <a:stretch>
            <a:fillRect/>
          </a:stretch>
        </p:blipFill>
        <p:spPr>
          <a:xfrm>
            <a:off x="6283909" y="4661840"/>
            <a:ext cx="252115" cy="2036864"/>
          </a:xfrm>
          <a:prstGeom prst="rect">
            <a:avLst/>
          </a:prstGeom>
        </p:spPr>
      </p:pic>
      <p:pic>
        <p:nvPicPr>
          <p:cNvPr id="9" name="Image 7" descr="preencoded.png"/>
          <p:cNvPicPr>
            <a:picLocks noChangeAspect="1"/>
          </p:cNvPicPr>
          <p:nvPr/>
        </p:nvPicPr>
        <p:blipFill>
          <a:blip r:embed="rId10"/>
          <a:stretch>
            <a:fillRect/>
          </a:stretch>
        </p:blipFill>
        <p:spPr>
          <a:xfrm>
            <a:off x="11102530" y="0"/>
            <a:ext cx="2228850" cy="238125"/>
          </a:xfrm>
          <a:prstGeom prst="rect">
            <a:avLst/>
          </a:prstGeom>
        </p:spPr>
      </p:pic>
      <p:pic>
        <p:nvPicPr>
          <p:cNvPr id="10" name="Image 8" descr="preencoded.png"/>
          <p:cNvPicPr>
            <a:picLocks noChangeAspect="1"/>
          </p:cNvPicPr>
          <p:nvPr/>
        </p:nvPicPr>
        <p:blipFill>
          <a:blip r:embed="rId11"/>
          <a:stretch>
            <a:fillRect/>
          </a:stretch>
        </p:blipFill>
        <p:spPr>
          <a:xfrm>
            <a:off x="0" y="0"/>
            <a:ext cx="2228850" cy="238125"/>
          </a:xfrm>
          <a:prstGeom prst="rect">
            <a:avLst/>
          </a:prstGeom>
        </p:spPr>
      </p:pic>
      <p:pic>
        <p:nvPicPr>
          <p:cNvPr id="11" name="Image 9" descr="preencoded.png"/>
          <p:cNvPicPr>
            <a:picLocks noChangeAspect="1"/>
          </p:cNvPicPr>
          <p:nvPr/>
        </p:nvPicPr>
        <p:blipFill>
          <a:blip r:embed="rId10"/>
          <a:stretch>
            <a:fillRect/>
          </a:stretch>
        </p:blipFill>
        <p:spPr>
          <a:xfrm>
            <a:off x="2221792" y="0"/>
            <a:ext cx="2228850" cy="238125"/>
          </a:xfrm>
          <a:prstGeom prst="rect">
            <a:avLst/>
          </a:prstGeom>
        </p:spPr>
      </p:pic>
      <p:pic>
        <p:nvPicPr>
          <p:cNvPr id="12" name="Image 10" descr="preencoded.png"/>
          <p:cNvPicPr>
            <a:picLocks noChangeAspect="1"/>
          </p:cNvPicPr>
          <p:nvPr/>
        </p:nvPicPr>
        <p:blipFill>
          <a:blip r:embed="rId12"/>
          <a:stretch>
            <a:fillRect/>
          </a:stretch>
        </p:blipFill>
        <p:spPr>
          <a:xfrm>
            <a:off x="4448623" y="0"/>
            <a:ext cx="2228850" cy="238125"/>
          </a:xfrm>
          <a:prstGeom prst="rect">
            <a:avLst/>
          </a:prstGeom>
        </p:spPr>
      </p:pic>
      <p:pic>
        <p:nvPicPr>
          <p:cNvPr id="13" name="Image 11" descr="preencoded.png"/>
          <p:cNvPicPr>
            <a:picLocks noChangeAspect="1"/>
          </p:cNvPicPr>
          <p:nvPr/>
        </p:nvPicPr>
        <p:blipFill>
          <a:blip r:embed="rId10"/>
          <a:stretch>
            <a:fillRect/>
          </a:stretch>
        </p:blipFill>
        <p:spPr>
          <a:xfrm>
            <a:off x="6666509" y="0"/>
            <a:ext cx="2228850" cy="238125"/>
          </a:xfrm>
          <a:prstGeom prst="rect">
            <a:avLst/>
          </a:prstGeom>
        </p:spPr>
      </p:pic>
      <p:pic>
        <p:nvPicPr>
          <p:cNvPr id="14" name="Image 12" descr="preencoded.png"/>
          <p:cNvPicPr>
            <a:picLocks noChangeAspect="1"/>
          </p:cNvPicPr>
          <p:nvPr/>
        </p:nvPicPr>
        <p:blipFill>
          <a:blip r:embed="rId12"/>
          <a:stretch>
            <a:fillRect/>
          </a:stretch>
        </p:blipFill>
        <p:spPr>
          <a:xfrm>
            <a:off x="8884644" y="0"/>
            <a:ext cx="2228850" cy="238125"/>
          </a:xfrm>
          <a:prstGeom prst="rect">
            <a:avLst/>
          </a:prstGeom>
        </p:spPr>
      </p:pic>
      <p:pic>
        <p:nvPicPr>
          <p:cNvPr id="15" name="Image 13" descr="preencoded.png"/>
          <p:cNvPicPr>
            <a:picLocks noChangeAspect="1"/>
          </p:cNvPicPr>
          <p:nvPr/>
        </p:nvPicPr>
        <p:blipFill>
          <a:blip r:embed="rId13"/>
          <a:stretch>
            <a:fillRect/>
          </a:stretch>
        </p:blipFill>
        <p:spPr>
          <a:xfrm>
            <a:off x="6599072" y="4655601"/>
            <a:ext cx="252115" cy="2036864"/>
          </a:xfrm>
          <a:prstGeom prst="rect">
            <a:avLst/>
          </a:prstGeom>
        </p:spPr>
      </p:pic>
      <p:pic>
        <p:nvPicPr>
          <p:cNvPr id="16" name="Image 14" descr="preencoded.png"/>
          <p:cNvPicPr>
            <a:picLocks noChangeAspect="1"/>
          </p:cNvPicPr>
          <p:nvPr/>
        </p:nvPicPr>
        <p:blipFill>
          <a:blip r:embed="rId14"/>
          <a:stretch>
            <a:fillRect/>
          </a:stretch>
        </p:blipFill>
        <p:spPr>
          <a:xfrm>
            <a:off x="1521847" y="6572669"/>
            <a:ext cx="4933950" cy="3219450"/>
          </a:xfrm>
          <a:prstGeom prst="rect">
            <a:avLst/>
          </a:prstGeom>
        </p:spPr>
      </p:pic>
      <p:pic>
        <p:nvPicPr>
          <p:cNvPr id="17" name="Image 15" descr="preencoded.png"/>
          <p:cNvPicPr>
            <a:picLocks noChangeAspect="1"/>
          </p:cNvPicPr>
          <p:nvPr/>
        </p:nvPicPr>
        <p:blipFill>
          <a:blip r:embed="rId15"/>
          <a:stretch>
            <a:fillRect/>
          </a:stretch>
        </p:blipFill>
        <p:spPr>
          <a:xfrm>
            <a:off x="6283909" y="6850123"/>
            <a:ext cx="252115" cy="2036864"/>
          </a:xfrm>
          <a:prstGeom prst="rect">
            <a:avLst/>
          </a:prstGeom>
        </p:spPr>
      </p:pic>
      <p:sp>
        <p:nvSpPr>
          <p:cNvPr id="18" name="Text 0"/>
          <p:cNvSpPr/>
          <p:nvPr/>
        </p:nvSpPr>
        <p:spPr>
          <a:xfrm>
            <a:off x="2190998" y="6689436"/>
            <a:ext cx="43053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03. Local currency</a:t>
            </a:r>
            <a:endParaRPr lang="en-US" sz="2250" dirty="0"/>
          </a:p>
        </p:txBody>
      </p:sp>
      <p:pic>
        <p:nvPicPr>
          <p:cNvPr id="19" name="Image 16" descr="preencoded.png"/>
          <p:cNvPicPr>
            <a:picLocks noChangeAspect="1"/>
          </p:cNvPicPr>
          <p:nvPr/>
        </p:nvPicPr>
        <p:blipFill>
          <a:blip r:embed="rId16"/>
          <a:stretch>
            <a:fillRect/>
          </a:stretch>
        </p:blipFill>
        <p:spPr>
          <a:xfrm>
            <a:off x="6841722" y="6625971"/>
            <a:ext cx="4905375" cy="3162300"/>
          </a:xfrm>
          <a:prstGeom prst="rect">
            <a:avLst/>
          </a:prstGeom>
        </p:spPr>
      </p:pic>
      <p:sp>
        <p:nvSpPr>
          <p:cNvPr id="20" name="Text 1"/>
          <p:cNvSpPr/>
          <p:nvPr/>
        </p:nvSpPr>
        <p:spPr>
          <a:xfrm>
            <a:off x="7136911" y="7569756"/>
            <a:ext cx="4619625" cy="1866900"/>
          </a:xfrm>
          <a:prstGeom prst="rect">
            <a:avLst/>
          </a:prstGeom>
          <a:noFill/>
          <a:ln/>
        </p:spPr>
        <p:txBody>
          <a:bodyPr wrap="square" lIns="0" tIns="0" rIns="0" bIns="0" rtlCol="0" anchor="ctr"/>
          <a:lstStyle/>
          <a:p>
            <a:pPr>
              <a:lnSpc>
                <a:spcPct val="79650"/>
              </a:lnSpc>
            </a:pPr>
            <a:r>
              <a:rPr lang="en-US" sz="1575" dirty="0">
                <a:solidFill>
                  <a:srgbClr val="2D2D2D"/>
                </a:solidFill>
                <a:latin typeface="Poppins" pitchFamily="34" charset="0"/>
                <a:ea typeface="Poppins" pitchFamily="34" charset="-122"/>
                <a:cs typeface="Poppins" pitchFamily="34" charset="-120"/>
              </a:rPr>
              <a:t>The main exchange rates are as follows. </a:t>
            </a:r>
            <a:endParaRPr lang="en-US" sz="1575" dirty="0"/>
          </a:p>
          <a:p>
            <a:pPr algn="just">
              <a:lnSpc>
                <a:spcPct val="79650"/>
              </a:lnSpc>
            </a:pPr>
            <a:r>
              <a:rPr lang="en-US" sz="1575" b="1" dirty="0">
                <a:solidFill>
                  <a:srgbClr val="2D2D2D"/>
                </a:solidFill>
                <a:latin typeface="Poppins" pitchFamily="34" charset="0"/>
                <a:ea typeface="Poppins" pitchFamily="34" charset="-122"/>
                <a:cs typeface="Poppins" pitchFamily="34" charset="-120"/>
              </a:rPr>
              <a:t>U.S Dollar: </a:t>
            </a:r>
            <a:r>
              <a:rPr lang="en-US" sz="1575" dirty="0">
                <a:solidFill>
                  <a:srgbClr val="2D2D2D"/>
                </a:solidFill>
                <a:latin typeface="Poppins" pitchFamily="34" charset="0"/>
                <a:ea typeface="Poppins" pitchFamily="34" charset="-122"/>
                <a:cs typeface="Poppins" pitchFamily="34" charset="-120"/>
              </a:rPr>
              <a:t>601.47 FCFA </a:t>
            </a:r>
          </a:p>
          <a:p>
            <a:pPr algn="just">
              <a:lnSpc>
                <a:spcPct val="79650"/>
              </a:lnSpc>
            </a:pPr>
            <a:r>
              <a:rPr lang="en-US" sz="1575" b="1" dirty="0">
                <a:solidFill>
                  <a:srgbClr val="2D2D2D"/>
                </a:solidFill>
                <a:latin typeface="Poppins" pitchFamily="34" charset="0"/>
                <a:ea typeface="Poppins" pitchFamily="34" charset="-122"/>
                <a:cs typeface="Poppins" pitchFamily="34" charset="-120"/>
              </a:rPr>
              <a:t>Euro: </a:t>
            </a:r>
            <a:r>
              <a:rPr lang="en-US" sz="1575" dirty="0">
                <a:solidFill>
                  <a:srgbClr val="2D2D2D"/>
                </a:solidFill>
                <a:latin typeface="Poppins" pitchFamily="34" charset="0"/>
                <a:ea typeface="Poppins" pitchFamily="34" charset="-122"/>
                <a:cs typeface="Poppins" pitchFamily="34" charset="-120"/>
              </a:rPr>
              <a:t>655.96 FCFA </a:t>
            </a:r>
          </a:p>
          <a:p>
            <a:pPr algn="just">
              <a:lnSpc>
                <a:spcPct val="79650"/>
              </a:lnSpc>
            </a:pPr>
            <a:r>
              <a:rPr lang="en-US" sz="1575" b="1" dirty="0">
                <a:solidFill>
                  <a:srgbClr val="2D2D2D"/>
                </a:solidFill>
                <a:latin typeface="Poppins" pitchFamily="34" charset="0"/>
                <a:ea typeface="Poppins" pitchFamily="34" charset="-122"/>
                <a:cs typeface="Poppins" pitchFamily="34" charset="-120"/>
              </a:rPr>
              <a:t>British Pound: </a:t>
            </a:r>
            <a:r>
              <a:rPr lang="en-US" sz="1575" dirty="0">
                <a:solidFill>
                  <a:srgbClr val="2D2D2D"/>
                </a:solidFill>
                <a:latin typeface="Poppins" pitchFamily="34" charset="0"/>
                <a:ea typeface="Poppins" pitchFamily="34" charset="-122"/>
                <a:cs typeface="Poppins" pitchFamily="34" charset="-120"/>
              </a:rPr>
              <a:t>783.15 FCFA </a:t>
            </a:r>
          </a:p>
          <a:p>
            <a:pPr algn="just">
              <a:lnSpc>
                <a:spcPct val="79650"/>
              </a:lnSpc>
            </a:pPr>
            <a:endParaRPr lang="en-US" sz="1575" b="1" dirty="0">
              <a:solidFill>
                <a:srgbClr val="2D2D2D"/>
              </a:solidFill>
              <a:latin typeface="Poppins" pitchFamily="34" charset="0"/>
              <a:ea typeface="Poppins" pitchFamily="34" charset="-122"/>
              <a:cs typeface="Poppins" pitchFamily="34" charset="-120"/>
            </a:endParaRPr>
          </a:p>
          <a:p>
            <a:pPr algn="just">
              <a:lnSpc>
                <a:spcPct val="79650"/>
              </a:lnSpc>
            </a:pPr>
            <a:r>
              <a:rPr lang="en-US" sz="1575" b="1" dirty="0">
                <a:solidFill>
                  <a:srgbClr val="2D2D2D"/>
                </a:solidFill>
                <a:latin typeface="Poppins" pitchFamily="34" charset="0"/>
                <a:ea typeface="Poppins" pitchFamily="34" charset="-122"/>
                <a:cs typeface="Poppins" pitchFamily="34" charset="-120"/>
              </a:rPr>
              <a:t>source: Daily interbank exchange rates</a:t>
            </a:r>
            <a:endParaRPr lang="en-US" sz="1575" dirty="0"/>
          </a:p>
        </p:txBody>
      </p:sp>
      <p:pic>
        <p:nvPicPr>
          <p:cNvPr id="21" name="Image 17" descr="preencoded.png"/>
          <p:cNvPicPr>
            <a:picLocks noChangeAspect="1"/>
          </p:cNvPicPr>
          <p:nvPr/>
        </p:nvPicPr>
        <p:blipFill>
          <a:blip r:embed="rId17"/>
          <a:stretch>
            <a:fillRect/>
          </a:stretch>
        </p:blipFill>
        <p:spPr>
          <a:xfrm>
            <a:off x="6599072" y="6850123"/>
            <a:ext cx="252115" cy="2036864"/>
          </a:xfrm>
          <a:prstGeom prst="rect">
            <a:avLst/>
          </a:prstGeom>
        </p:spPr>
      </p:pic>
      <p:pic>
        <p:nvPicPr>
          <p:cNvPr id="22" name="Image 18" descr="preencoded.png"/>
          <p:cNvPicPr>
            <a:picLocks noChangeAspect="1"/>
          </p:cNvPicPr>
          <p:nvPr/>
        </p:nvPicPr>
        <p:blipFill>
          <a:blip r:embed="rId18"/>
          <a:stretch>
            <a:fillRect/>
          </a:stretch>
        </p:blipFill>
        <p:spPr>
          <a:xfrm>
            <a:off x="611589" y="2519953"/>
            <a:ext cx="1962150" cy="1962150"/>
          </a:xfrm>
          <a:prstGeom prst="rect">
            <a:avLst/>
          </a:prstGeom>
        </p:spPr>
      </p:pic>
      <p:pic>
        <p:nvPicPr>
          <p:cNvPr id="23" name="Image 19" descr="preencoded.png"/>
          <p:cNvPicPr>
            <a:picLocks noChangeAspect="1"/>
          </p:cNvPicPr>
          <p:nvPr/>
        </p:nvPicPr>
        <p:blipFill>
          <a:blip r:embed="rId19"/>
          <a:stretch>
            <a:fillRect/>
          </a:stretch>
        </p:blipFill>
        <p:spPr>
          <a:xfrm>
            <a:off x="10728484" y="2519848"/>
            <a:ext cx="1962150" cy="1962150"/>
          </a:xfrm>
          <a:prstGeom prst="rect">
            <a:avLst/>
          </a:prstGeom>
        </p:spPr>
      </p:pic>
      <p:pic>
        <p:nvPicPr>
          <p:cNvPr id="24" name="Image 20" descr="preencoded.png"/>
          <p:cNvPicPr>
            <a:picLocks noChangeAspect="1"/>
          </p:cNvPicPr>
          <p:nvPr/>
        </p:nvPicPr>
        <p:blipFill>
          <a:blip r:embed="rId20"/>
          <a:stretch>
            <a:fillRect/>
          </a:stretch>
        </p:blipFill>
        <p:spPr>
          <a:xfrm>
            <a:off x="611589" y="6890109"/>
            <a:ext cx="1962150" cy="1962150"/>
          </a:xfrm>
          <a:prstGeom prst="rect">
            <a:avLst/>
          </a:prstGeom>
        </p:spPr>
      </p:pic>
      <p:pic>
        <p:nvPicPr>
          <p:cNvPr id="25" name="Image 21" descr="preencoded.png"/>
          <p:cNvPicPr>
            <a:picLocks noChangeAspect="1"/>
          </p:cNvPicPr>
          <p:nvPr/>
        </p:nvPicPr>
        <p:blipFill>
          <a:blip r:embed="rId18"/>
          <a:stretch>
            <a:fillRect/>
          </a:stretch>
        </p:blipFill>
        <p:spPr>
          <a:xfrm>
            <a:off x="10729913" y="6890214"/>
            <a:ext cx="1962150" cy="1962150"/>
          </a:xfrm>
          <a:prstGeom prst="rect">
            <a:avLst/>
          </a:prstGeom>
        </p:spPr>
      </p:pic>
      <p:sp>
        <p:nvSpPr>
          <p:cNvPr id="26" name="Text 2"/>
          <p:cNvSpPr/>
          <p:nvPr/>
        </p:nvSpPr>
        <p:spPr>
          <a:xfrm>
            <a:off x="1876149" y="841492"/>
            <a:ext cx="9572625" cy="685800"/>
          </a:xfrm>
          <a:prstGeom prst="rect">
            <a:avLst/>
          </a:prstGeom>
          <a:noFill/>
          <a:ln/>
        </p:spPr>
        <p:txBody>
          <a:bodyPr wrap="square" lIns="0" tIns="0" rIns="0" bIns="0" rtlCol="0" anchor="ctr"/>
          <a:lstStyle/>
          <a:p>
            <a:pPr marL="0" indent="0" algn="ctr">
              <a:lnSpc>
                <a:spcPct val="79650"/>
              </a:lnSpc>
              <a:buNone/>
            </a:pPr>
            <a:r>
              <a:rPr lang="en-US" sz="4500" b="1" dirty="0">
                <a:solidFill>
                  <a:srgbClr val="473C38"/>
                </a:solidFill>
                <a:latin typeface="Solway" pitchFamily="34" charset="0"/>
                <a:ea typeface="Solway" pitchFamily="34" charset="-122"/>
                <a:cs typeface="Solway" pitchFamily="34" charset="-120"/>
              </a:rPr>
              <a:t>Hotel - transport - currency</a:t>
            </a:r>
            <a:endParaRPr lang="en-US" sz="4500" dirty="0"/>
          </a:p>
        </p:txBody>
      </p:sp>
      <p:sp>
        <p:nvSpPr>
          <p:cNvPr id="27" name="Text 3"/>
          <p:cNvSpPr/>
          <p:nvPr/>
        </p:nvSpPr>
        <p:spPr>
          <a:xfrm>
            <a:off x="1873758" y="1635709"/>
            <a:ext cx="9572625" cy="609600"/>
          </a:xfrm>
          <a:prstGeom prst="rect">
            <a:avLst/>
          </a:prstGeom>
          <a:noFill/>
          <a:ln/>
        </p:spPr>
        <p:txBody>
          <a:bodyPr wrap="square" lIns="0" tIns="0" rIns="0" bIns="0" rtlCol="0" anchor="ctr"/>
          <a:lstStyle/>
          <a:p>
            <a:pPr marL="0" indent="0" algn="ctr">
              <a:lnSpc>
                <a:spcPct val="92663"/>
              </a:lnSpc>
              <a:buNone/>
            </a:pPr>
            <a:r>
              <a:rPr lang="en-US" sz="1725" dirty="0">
                <a:solidFill>
                  <a:srgbClr val="2D2D2D"/>
                </a:solidFill>
                <a:latin typeface="Poppins" pitchFamily="34" charset="0"/>
                <a:ea typeface="Poppins" pitchFamily="34" charset="-122"/>
                <a:cs typeface="Poppins" pitchFamily="34" charset="-120"/>
              </a:rPr>
              <a:t>Lasting bonds and meaningful connections require time</a:t>
            </a:r>
            <a:endParaRPr lang="en-US" sz="1725" dirty="0"/>
          </a:p>
          <a:p>
            <a:pPr marL="0" indent="0" algn="ctr">
              <a:lnSpc>
                <a:spcPct val="92663"/>
              </a:lnSpc>
              <a:buNone/>
            </a:pPr>
            <a:r>
              <a:rPr lang="en-US" sz="1725" dirty="0">
                <a:solidFill>
                  <a:srgbClr val="2D2D2D"/>
                </a:solidFill>
                <a:latin typeface="Poppins" pitchFamily="34" charset="0"/>
                <a:ea typeface="Poppins" pitchFamily="34" charset="-122"/>
                <a:cs typeface="Poppins" pitchFamily="34" charset="-120"/>
              </a:rPr>
              <a:t>and effort. Here’s what you should keep an eye on:</a:t>
            </a:r>
            <a:endParaRPr lang="en-US" sz="1725" dirty="0"/>
          </a:p>
        </p:txBody>
      </p:sp>
      <p:sp>
        <p:nvSpPr>
          <p:cNvPr id="28" name="Text 4"/>
          <p:cNvSpPr/>
          <p:nvPr/>
        </p:nvSpPr>
        <p:spPr>
          <a:xfrm>
            <a:off x="2840698" y="2814495"/>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6E8C4D"/>
                </a:solidFill>
                <a:latin typeface="Solway" pitchFamily="34" charset="0"/>
                <a:ea typeface="Solway" pitchFamily="34" charset="-122"/>
                <a:cs typeface="Solway" pitchFamily="34" charset="-120"/>
              </a:rPr>
              <a:t>01.Hotels</a:t>
            </a:r>
            <a:endParaRPr lang="en-US" sz="2250" dirty="0"/>
          </a:p>
        </p:txBody>
      </p:sp>
      <p:sp>
        <p:nvSpPr>
          <p:cNvPr id="29" name="Text 5"/>
          <p:cNvSpPr/>
          <p:nvPr/>
        </p:nvSpPr>
        <p:spPr>
          <a:xfrm>
            <a:off x="2840698" y="3192685"/>
            <a:ext cx="3238500" cy="2286000"/>
          </a:xfrm>
          <a:prstGeom prst="rect">
            <a:avLst/>
          </a:prstGeom>
          <a:noFill/>
          <a:ln/>
        </p:spPr>
        <p:txBody>
          <a:bodyPr wrap="square" lIns="0" tIns="0" rIns="0" bIns="0" rtlCol="0" anchor="ctr"/>
          <a:lstStyle/>
          <a:p>
            <a:pPr>
              <a:lnSpc>
                <a:spcPct val="79650"/>
              </a:lnSpc>
            </a:pPr>
            <a:r>
              <a:rPr lang="en-US" sz="1500" dirty="0">
                <a:solidFill>
                  <a:srgbClr val="2D2D2D"/>
                </a:solidFill>
                <a:latin typeface="Poppins" pitchFamily="34" charset="0"/>
                <a:ea typeface="Poppins" pitchFamily="34" charset="-122"/>
                <a:cs typeface="Poppins" pitchFamily="34" charset="-120"/>
              </a:rPr>
              <a:t>Participants are responsible for booking their own hotel rooms. A list of selected hotels, which will be served by scheduled transport, is available. For all reservations, please send a copy to the following e-mail address: mamadou.gueye@artp.sn</a:t>
            </a:r>
            <a:endParaRPr lang="en-US" sz="1500" dirty="0"/>
          </a:p>
        </p:txBody>
      </p:sp>
      <p:sp>
        <p:nvSpPr>
          <p:cNvPr id="30" name="Text 6"/>
          <p:cNvSpPr/>
          <p:nvPr/>
        </p:nvSpPr>
        <p:spPr>
          <a:xfrm>
            <a:off x="6972719" y="2762021"/>
            <a:ext cx="3248025"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02. Transportation</a:t>
            </a:r>
            <a:endParaRPr lang="en-US" sz="2250" dirty="0"/>
          </a:p>
        </p:txBody>
      </p:sp>
      <p:sp>
        <p:nvSpPr>
          <p:cNvPr id="31" name="Text 7"/>
          <p:cNvSpPr/>
          <p:nvPr/>
        </p:nvSpPr>
        <p:spPr>
          <a:xfrm>
            <a:off x="7103955" y="3258283"/>
            <a:ext cx="3248025" cy="2876550"/>
          </a:xfrm>
          <a:prstGeom prst="rect">
            <a:avLst/>
          </a:prstGeom>
          <a:noFill/>
          <a:ln/>
        </p:spPr>
        <p:txBody>
          <a:bodyPr wrap="square" lIns="0" tIns="0" rIns="0" bIns="0" rtlCol="0" anchor="ctr"/>
          <a:lstStyle/>
          <a:p>
            <a:pPr>
              <a:lnSpc>
                <a:spcPct val="79650"/>
              </a:lnSpc>
            </a:pPr>
            <a:r>
              <a:rPr lang="en-US" sz="1575" dirty="0">
                <a:solidFill>
                  <a:srgbClr val="2D2D2D"/>
                </a:solidFill>
                <a:latin typeface="Poppins" pitchFamily="34" charset="0"/>
                <a:ea typeface="Poppins" pitchFamily="34" charset="-122"/>
                <a:cs typeface="Poppins" pitchFamily="34" charset="-120"/>
              </a:rPr>
              <a:t>ARTP will provide transport for participants between the airport and their respective hotels, as well as between the hotels and the meeting venue. To this end, participants are requested to submit their hotel reservation and flight plan information on the form sent for this purpose by </a:t>
            </a:r>
            <a:r>
              <a:rPr lang="en-US" sz="1575" dirty="0">
                <a:solidFill>
                  <a:srgbClr val="FF0000"/>
                </a:solidFill>
                <a:latin typeface="Poppins" pitchFamily="34" charset="0"/>
                <a:ea typeface="Poppins" pitchFamily="34" charset="-122"/>
                <a:cs typeface="Poppins" pitchFamily="34" charset="-120"/>
              </a:rPr>
              <a:t>Wednesday, May 21, 2025.</a:t>
            </a:r>
            <a:endParaRPr lang="en-US" sz="1575" dirty="0">
              <a:solidFill>
                <a:srgbClr val="FF0000"/>
              </a:solidFill>
            </a:endParaRPr>
          </a:p>
        </p:txBody>
      </p:sp>
      <p:sp>
        <p:nvSpPr>
          <p:cNvPr id="32" name="Text 8"/>
          <p:cNvSpPr/>
          <p:nvPr/>
        </p:nvSpPr>
        <p:spPr>
          <a:xfrm>
            <a:off x="2840698" y="7566165"/>
            <a:ext cx="3238500" cy="1924050"/>
          </a:xfrm>
          <a:prstGeom prst="rect">
            <a:avLst/>
          </a:prstGeom>
          <a:noFill/>
          <a:ln/>
        </p:spPr>
        <p:txBody>
          <a:bodyPr wrap="square" lIns="0" tIns="0" rIns="0" bIns="0" rtlCol="0" anchor="ctr"/>
          <a:lstStyle/>
          <a:p>
            <a:pPr>
              <a:lnSpc>
                <a:spcPct val="79650"/>
              </a:lnSpc>
            </a:pPr>
            <a:r>
              <a:rPr lang="en-US" sz="1575" dirty="0">
                <a:solidFill>
                  <a:srgbClr val="2D2D2D"/>
                </a:solidFill>
                <a:latin typeface="Poppins" pitchFamily="34" charset="0"/>
                <a:ea typeface="Poppins" pitchFamily="34" charset="-122"/>
                <a:cs typeface="Poppins" pitchFamily="34" charset="-120"/>
              </a:rPr>
              <a:t>The basic unit of currency is the CFA franc. Banknotes are issued in the following denominations: 500 FCFA, 1000 FCFA, 2000 FCFA, 5000 FCFA and 10000 FCFA</a:t>
            </a:r>
            <a:endParaRPr lang="en-US" sz="1575" dirty="0"/>
          </a:p>
        </p:txBody>
      </p:sp>
      <p:sp>
        <p:nvSpPr>
          <p:cNvPr id="33" name="Text 9"/>
          <p:cNvSpPr/>
          <p:nvPr/>
        </p:nvSpPr>
        <p:spPr>
          <a:xfrm>
            <a:off x="7104107" y="6768151"/>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14892C"/>
                </a:solidFill>
                <a:latin typeface="Solway" pitchFamily="34" charset="0"/>
                <a:ea typeface="Solway" pitchFamily="34" charset="-122"/>
                <a:cs typeface="Solway" pitchFamily="34" charset="-120"/>
              </a:rPr>
              <a:t>06. Change</a:t>
            </a:r>
            <a:endParaRPr lang="en-US" sz="2250" dirty="0"/>
          </a:p>
        </p:txBody>
      </p:sp>
      <p:pic>
        <p:nvPicPr>
          <p:cNvPr id="34" name="Image 22" descr="preencoded.png"/>
          <p:cNvPicPr>
            <a:picLocks noChangeAspect="1"/>
          </p:cNvPicPr>
          <p:nvPr/>
        </p:nvPicPr>
        <p:blipFill>
          <a:blip r:embed="rId21"/>
          <a:stretch>
            <a:fillRect/>
          </a:stretch>
        </p:blipFill>
        <p:spPr>
          <a:xfrm>
            <a:off x="997182" y="2820714"/>
            <a:ext cx="1200150" cy="1200150"/>
          </a:xfrm>
          <a:prstGeom prst="rect">
            <a:avLst/>
          </a:prstGeom>
        </p:spPr>
      </p:pic>
      <p:pic>
        <p:nvPicPr>
          <p:cNvPr id="35" name="Image 23" descr="preencoded.png"/>
          <p:cNvPicPr>
            <a:picLocks noChangeAspect="1"/>
          </p:cNvPicPr>
          <p:nvPr/>
        </p:nvPicPr>
        <p:blipFill>
          <a:blip r:embed="rId22"/>
          <a:stretch>
            <a:fillRect/>
          </a:stretch>
        </p:blipFill>
        <p:spPr>
          <a:xfrm>
            <a:off x="1069343" y="7347528"/>
            <a:ext cx="1057275" cy="1057275"/>
          </a:xfrm>
          <a:prstGeom prst="rect">
            <a:avLst/>
          </a:prstGeom>
        </p:spPr>
      </p:pic>
      <p:pic>
        <p:nvPicPr>
          <p:cNvPr id="36" name="Image 24" descr="preencoded.png"/>
          <p:cNvPicPr>
            <a:picLocks noChangeAspect="1"/>
          </p:cNvPicPr>
          <p:nvPr/>
        </p:nvPicPr>
        <p:blipFill>
          <a:blip r:embed="rId23"/>
          <a:stretch>
            <a:fillRect/>
          </a:stretch>
        </p:blipFill>
        <p:spPr>
          <a:xfrm>
            <a:off x="11085671" y="7294293"/>
            <a:ext cx="1162050" cy="1162050"/>
          </a:xfrm>
          <a:prstGeom prst="rect">
            <a:avLst/>
          </a:prstGeom>
        </p:spPr>
      </p:pic>
      <p:pic>
        <p:nvPicPr>
          <p:cNvPr id="37" name="Image 25" descr="preencoded.png"/>
          <p:cNvPicPr>
            <a:picLocks noChangeAspect="1"/>
          </p:cNvPicPr>
          <p:nvPr/>
        </p:nvPicPr>
        <p:blipFill>
          <a:blip r:embed="rId24"/>
          <a:stretch>
            <a:fillRect/>
          </a:stretch>
        </p:blipFill>
        <p:spPr>
          <a:xfrm>
            <a:off x="10992612" y="2785310"/>
            <a:ext cx="1419225" cy="1419225"/>
          </a:xfrm>
          <a:prstGeom prst="rect">
            <a:avLst/>
          </a:prstGeom>
        </p:spPr>
      </p:pic>
      <p:sp>
        <p:nvSpPr>
          <p:cNvPr id="38" name="Text 10"/>
          <p:cNvSpPr/>
          <p:nvPr/>
        </p:nvSpPr>
        <p:spPr>
          <a:xfrm>
            <a:off x="17992725" y="10001250"/>
            <a:ext cx="295275"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7</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6684264" y="836"/>
            <a:ext cx="11610975" cy="10287000"/>
          </a:xfrm>
          <a:prstGeom prst="rect">
            <a:avLst/>
          </a:prstGeom>
        </p:spPr>
      </p:pic>
      <p:pic>
        <p:nvPicPr>
          <p:cNvPr id="4" name="Image 2" descr="preencoded.png"/>
          <p:cNvPicPr>
            <a:picLocks noChangeAspect="1"/>
          </p:cNvPicPr>
          <p:nvPr/>
        </p:nvPicPr>
        <p:blipFill>
          <a:blip r:embed="rId5"/>
          <a:stretch>
            <a:fillRect/>
          </a:stretch>
        </p:blipFill>
        <p:spPr>
          <a:xfrm>
            <a:off x="1522247" y="2543385"/>
            <a:ext cx="4914900" cy="3505200"/>
          </a:xfrm>
          <a:prstGeom prst="rect">
            <a:avLst/>
          </a:prstGeom>
        </p:spPr>
      </p:pic>
      <p:pic>
        <p:nvPicPr>
          <p:cNvPr id="5" name="Image 3" descr="preencoded.png"/>
          <p:cNvPicPr>
            <a:picLocks noChangeAspect="1"/>
          </p:cNvPicPr>
          <p:nvPr/>
        </p:nvPicPr>
        <p:blipFill>
          <a:blip r:embed="rId6"/>
          <a:stretch>
            <a:fillRect/>
          </a:stretch>
        </p:blipFill>
        <p:spPr>
          <a:xfrm>
            <a:off x="6843303" y="2543385"/>
            <a:ext cx="4905375" cy="3781425"/>
          </a:xfrm>
          <a:prstGeom prst="rect">
            <a:avLst/>
          </a:prstGeom>
        </p:spPr>
      </p:pic>
      <p:pic>
        <p:nvPicPr>
          <p:cNvPr id="6" name="Image 4" descr="preencoded.png"/>
          <p:cNvPicPr>
            <a:picLocks noChangeAspect="1"/>
          </p:cNvPicPr>
          <p:nvPr/>
        </p:nvPicPr>
        <p:blipFill>
          <a:blip r:embed="rId7"/>
          <a:stretch>
            <a:fillRect/>
          </a:stretch>
        </p:blipFill>
        <p:spPr>
          <a:xfrm>
            <a:off x="6283909" y="2476710"/>
            <a:ext cx="252115" cy="2036864"/>
          </a:xfrm>
          <a:prstGeom prst="rect">
            <a:avLst/>
          </a:prstGeom>
        </p:spPr>
      </p:pic>
      <p:pic>
        <p:nvPicPr>
          <p:cNvPr id="7" name="Image 5" descr="preencoded.png"/>
          <p:cNvPicPr>
            <a:picLocks noChangeAspect="1"/>
          </p:cNvPicPr>
          <p:nvPr/>
        </p:nvPicPr>
        <p:blipFill>
          <a:blip r:embed="rId8"/>
          <a:stretch>
            <a:fillRect/>
          </a:stretch>
        </p:blipFill>
        <p:spPr>
          <a:xfrm>
            <a:off x="6599072" y="2476710"/>
            <a:ext cx="252115" cy="2036864"/>
          </a:xfrm>
          <a:prstGeom prst="rect">
            <a:avLst/>
          </a:prstGeom>
        </p:spPr>
      </p:pic>
      <p:pic>
        <p:nvPicPr>
          <p:cNvPr id="8" name="Image 6" descr="preencoded.png"/>
          <p:cNvPicPr>
            <a:picLocks noChangeAspect="1"/>
          </p:cNvPicPr>
          <p:nvPr/>
        </p:nvPicPr>
        <p:blipFill>
          <a:blip r:embed="rId9"/>
          <a:stretch>
            <a:fillRect/>
          </a:stretch>
        </p:blipFill>
        <p:spPr>
          <a:xfrm>
            <a:off x="6283909" y="4661840"/>
            <a:ext cx="252115" cy="2036864"/>
          </a:xfrm>
          <a:prstGeom prst="rect">
            <a:avLst/>
          </a:prstGeom>
        </p:spPr>
      </p:pic>
      <p:pic>
        <p:nvPicPr>
          <p:cNvPr id="9" name="Image 7" descr="preencoded.png"/>
          <p:cNvPicPr>
            <a:picLocks noChangeAspect="1"/>
          </p:cNvPicPr>
          <p:nvPr/>
        </p:nvPicPr>
        <p:blipFill>
          <a:blip r:embed="rId10"/>
          <a:stretch>
            <a:fillRect/>
          </a:stretch>
        </p:blipFill>
        <p:spPr>
          <a:xfrm>
            <a:off x="11102530" y="0"/>
            <a:ext cx="2228850" cy="238125"/>
          </a:xfrm>
          <a:prstGeom prst="rect">
            <a:avLst/>
          </a:prstGeom>
        </p:spPr>
      </p:pic>
      <p:pic>
        <p:nvPicPr>
          <p:cNvPr id="10" name="Image 8" descr="preencoded.png"/>
          <p:cNvPicPr>
            <a:picLocks noChangeAspect="1"/>
          </p:cNvPicPr>
          <p:nvPr/>
        </p:nvPicPr>
        <p:blipFill>
          <a:blip r:embed="rId11"/>
          <a:stretch>
            <a:fillRect/>
          </a:stretch>
        </p:blipFill>
        <p:spPr>
          <a:xfrm>
            <a:off x="0" y="0"/>
            <a:ext cx="2228850" cy="238125"/>
          </a:xfrm>
          <a:prstGeom prst="rect">
            <a:avLst/>
          </a:prstGeom>
        </p:spPr>
      </p:pic>
      <p:pic>
        <p:nvPicPr>
          <p:cNvPr id="11" name="Image 9" descr="preencoded.png"/>
          <p:cNvPicPr>
            <a:picLocks noChangeAspect="1"/>
          </p:cNvPicPr>
          <p:nvPr/>
        </p:nvPicPr>
        <p:blipFill>
          <a:blip r:embed="rId10"/>
          <a:stretch>
            <a:fillRect/>
          </a:stretch>
        </p:blipFill>
        <p:spPr>
          <a:xfrm>
            <a:off x="2221792" y="0"/>
            <a:ext cx="2228850" cy="238125"/>
          </a:xfrm>
          <a:prstGeom prst="rect">
            <a:avLst/>
          </a:prstGeom>
        </p:spPr>
      </p:pic>
      <p:pic>
        <p:nvPicPr>
          <p:cNvPr id="12" name="Image 10" descr="preencoded.png"/>
          <p:cNvPicPr>
            <a:picLocks noChangeAspect="1"/>
          </p:cNvPicPr>
          <p:nvPr/>
        </p:nvPicPr>
        <p:blipFill>
          <a:blip r:embed="rId11"/>
          <a:stretch>
            <a:fillRect/>
          </a:stretch>
        </p:blipFill>
        <p:spPr>
          <a:xfrm>
            <a:off x="4448623" y="0"/>
            <a:ext cx="2228850" cy="238125"/>
          </a:xfrm>
          <a:prstGeom prst="rect">
            <a:avLst/>
          </a:prstGeom>
        </p:spPr>
      </p:pic>
      <p:pic>
        <p:nvPicPr>
          <p:cNvPr id="13" name="Image 11" descr="preencoded.png"/>
          <p:cNvPicPr>
            <a:picLocks noChangeAspect="1"/>
          </p:cNvPicPr>
          <p:nvPr/>
        </p:nvPicPr>
        <p:blipFill>
          <a:blip r:embed="rId10"/>
          <a:stretch>
            <a:fillRect/>
          </a:stretch>
        </p:blipFill>
        <p:spPr>
          <a:xfrm>
            <a:off x="6666509" y="0"/>
            <a:ext cx="2228850" cy="238125"/>
          </a:xfrm>
          <a:prstGeom prst="rect">
            <a:avLst/>
          </a:prstGeom>
        </p:spPr>
      </p:pic>
      <p:pic>
        <p:nvPicPr>
          <p:cNvPr id="14" name="Image 12" descr="preencoded.png"/>
          <p:cNvPicPr>
            <a:picLocks noChangeAspect="1"/>
          </p:cNvPicPr>
          <p:nvPr/>
        </p:nvPicPr>
        <p:blipFill>
          <a:blip r:embed="rId11"/>
          <a:stretch>
            <a:fillRect/>
          </a:stretch>
        </p:blipFill>
        <p:spPr>
          <a:xfrm>
            <a:off x="8884644" y="0"/>
            <a:ext cx="2228850" cy="238125"/>
          </a:xfrm>
          <a:prstGeom prst="rect">
            <a:avLst/>
          </a:prstGeom>
        </p:spPr>
      </p:pic>
      <p:pic>
        <p:nvPicPr>
          <p:cNvPr id="15" name="Image 13" descr="preencoded.png"/>
          <p:cNvPicPr>
            <a:picLocks noChangeAspect="1"/>
          </p:cNvPicPr>
          <p:nvPr/>
        </p:nvPicPr>
        <p:blipFill>
          <a:blip r:embed="rId12"/>
          <a:stretch>
            <a:fillRect/>
          </a:stretch>
        </p:blipFill>
        <p:spPr>
          <a:xfrm>
            <a:off x="6599072" y="4655601"/>
            <a:ext cx="252115" cy="2036864"/>
          </a:xfrm>
          <a:prstGeom prst="rect">
            <a:avLst/>
          </a:prstGeom>
        </p:spPr>
      </p:pic>
      <p:pic>
        <p:nvPicPr>
          <p:cNvPr id="16" name="Image 14" descr="preencoded.png"/>
          <p:cNvPicPr>
            <a:picLocks noChangeAspect="1"/>
          </p:cNvPicPr>
          <p:nvPr/>
        </p:nvPicPr>
        <p:blipFill>
          <a:blip r:embed="rId13"/>
          <a:stretch>
            <a:fillRect/>
          </a:stretch>
        </p:blipFill>
        <p:spPr>
          <a:xfrm>
            <a:off x="1521847" y="6572669"/>
            <a:ext cx="4933950" cy="3219450"/>
          </a:xfrm>
          <a:prstGeom prst="rect">
            <a:avLst/>
          </a:prstGeom>
        </p:spPr>
      </p:pic>
      <p:pic>
        <p:nvPicPr>
          <p:cNvPr id="17" name="Image 15" descr="preencoded.png"/>
          <p:cNvPicPr>
            <a:picLocks noChangeAspect="1"/>
          </p:cNvPicPr>
          <p:nvPr/>
        </p:nvPicPr>
        <p:blipFill>
          <a:blip r:embed="rId14"/>
          <a:stretch>
            <a:fillRect/>
          </a:stretch>
        </p:blipFill>
        <p:spPr>
          <a:xfrm>
            <a:off x="6283909" y="6850123"/>
            <a:ext cx="252115" cy="2036864"/>
          </a:xfrm>
          <a:prstGeom prst="rect">
            <a:avLst/>
          </a:prstGeom>
        </p:spPr>
      </p:pic>
      <p:sp>
        <p:nvSpPr>
          <p:cNvPr id="18" name="Text 0"/>
          <p:cNvSpPr/>
          <p:nvPr/>
        </p:nvSpPr>
        <p:spPr>
          <a:xfrm>
            <a:off x="2190998" y="6689436"/>
            <a:ext cx="43053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07. Local Time</a:t>
            </a:r>
            <a:endParaRPr lang="en-US" sz="2250" dirty="0"/>
          </a:p>
        </p:txBody>
      </p:sp>
      <p:pic>
        <p:nvPicPr>
          <p:cNvPr id="19" name="Image 16" descr="preencoded.png"/>
          <p:cNvPicPr>
            <a:picLocks noChangeAspect="1"/>
          </p:cNvPicPr>
          <p:nvPr/>
        </p:nvPicPr>
        <p:blipFill>
          <a:blip r:embed="rId15"/>
          <a:stretch>
            <a:fillRect/>
          </a:stretch>
        </p:blipFill>
        <p:spPr>
          <a:xfrm>
            <a:off x="6841722" y="6625971"/>
            <a:ext cx="4905375" cy="3162300"/>
          </a:xfrm>
          <a:prstGeom prst="rect">
            <a:avLst/>
          </a:prstGeom>
        </p:spPr>
      </p:pic>
      <p:pic>
        <p:nvPicPr>
          <p:cNvPr id="20" name="Image 17" descr="preencoded.png"/>
          <p:cNvPicPr>
            <a:picLocks noChangeAspect="1"/>
          </p:cNvPicPr>
          <p:nvPr/>
        </p:nvPicPr>
        <p:blipFill>
          <a:blip r:embed="rId8"/>
          <a:stretch>
            <a:fillRect/>
          </a:stretch>
        </p:blipFill>
        <p:spPr>
          <a:xfrm>
            <a:off x="6599072" y="6850123"/>
            <a:ext cx="252115" cy="2036864"/>
          </a:xfrm>
          <a:prstGeom prst="rect">
            <a:avLst/>
          </a:prstGeom>
        </p:spPr>
      </p:pic>
      <p:pic>
        <p:nvPicPr>
          <p:cNvPr id="21" name="Image 18" descr="preencoded.png"/>
          <p:cNvPicPr>
            <a:picLocks noChangeAspect="1"/>
          </p:cNvPicPr>
          <p:nvPr/>
        </p:nvPicPr>
        <p:blipFill>
          <a:blip r:embed="rId16"/>
          <a:stretch>
            <a:fillRect/>
          </a:stretch>
        </p:blipFill>
        <p:spPr>
          <a:xfrm>
            <a:off x="611589" y="2519953"/>
            <a:ext cx="1962150" cy="1962150"/>
          </a:xfrm>
          <a:prstGeom prst="rect">
            <a:avLst/>
          </a:prstGeom>
        </p:spPr>
      </p:pic>
      <p:pic>
        <p:nvPicPr>
          <p:cNvPr id="22" name="Image 19" descr="preencoded.png"/>
          <p:cNvPicPr>
            <a:picLocks noChangeAspect="1"/>
          </p:cNvPicPr>
          <p:nvPr/>
        </p:nvPicPr>
        <p:blipFill>
          <a:blip r:embed="rId17"/>
          <a:stretch>
            <a:fillRect/>
          </a:stretch>
        </p:blipFill>
        <p:spPr>
          <a:xfrm>
            <a:off x="10728484" y="2519848"/>
            <a:ext cx="1962150" cy="1962150"/>
          </a:xfrm>
          <a:prstGeom prst="rect">
            <a:avLst/>
          </a:prstGeom>
        </p:spPr>
      </p:pic>
      <p:pic>
        <p:nvPicPr>
          <p:cNvPr id="23" name="Image 20" descr="preencoded.png"/>
          <p:cNvPicPr>
            <a:picLocks noChangeAspect="1"/>
          </p:cNvPicPr>
          <p:nvPr/>
        </p:nvPicPr>
        <p:blipFill>
          <a:blip r:embed="rId18"/>
          <a:stretch>
            <a:fillRect/>
          </a:stretch>
        </p:blipFill>
        <p:spPr>
          <a:xfrm>
            <a:off x="611589" y="6890109"/>
            <a:ext cx="1962150" cy="1962150"/>
          </a:xfrm>
          <a:prstGeom prst="rect">
            <a:avLst/>
          </a:prstGeom>
        </p:spPr>
      </p:pic>
      <p:pic>
        <p:nvPicPr>
          <p:cNvPr id="24" name="Image 21" descr="preencoded.png"/>
          <p:cNvPicPr>
            <a:picLocks noChangeAspect="1"/>
          </p:cNvPicPr>
          <p:nvPr/>
        </p:nvPicPr>
        <p:blipFill>
          <a:blip r:embed="rId18"/>
          <a:stretch>
            <a:fillRect/>
          </a:stretch>
        </p:blipFill>
        <p:spPr>
          <a:xfrm>
            <a:off x="10729913" y="6890214"/>
            <a:ext cx="1962150" cy="1962150"/>
          </a:xfrm>
          <a:prstGeom prst="rect">
            <a:avLst/>
          </a:prstGeom>
        </p:spPr>
      </p:pic>
      <p:sp>
        <p:nvSpPr>
          <p:cNvPr id="25" name="Text 1"/>
          <p:cNvSpPr/>
          <p:nvPr/>
        </p:nvSpPr>
        <p:spPr>
          <a:xfrm>
            <a:off x="1876149" y="841492"/>
            <a:ext cx="9572625" cy="685800"/>
          </a:xfrm>
          <a:prstGeom prst="rect">
            <a:avLst/>
          </a:prstGeom>
          <a:noFill/>
          <a:ln/>
        </p:spPr>
        <p:txBody>
          <a:bodyPr wrap="square" lIns="0" tIns="0" rIns="0" bIns="0" rtlCol="0" anchor="ctr"/>
          <a:lstStyle/>
          <a:p>
            <a:pPr marL="0" indent="0" algn="ctr">
              <a:lnSpc>
                <a:spcPct val="79650"/>
              </a:lnSpc>
              <a:buNone/>
            </a:pPr>
            <a:r>
              <a:rPr lang="en-US" sz="4500" b="1" dirty="0">
                <a:solidFill>
                  <a:srgbClr val="473C38"/>
                </a:solidFill>
                <a:latin typeface="Solway" pitchFamily="34" charset="0"/>
                <a:ea typeface="Solway" pitchFamily="34" charset="-122"/>
                <a:cs typeface="Solway" pitchFamily="34" charset="-120"/>
              </a:rPr>
              <a:t>Banks- weather - electricity</a:t>
            </a:r>
            <a:endParaRPr lang="en-US" sz="4500" dirty="0"/>
          </a:p>
        </p:txBody>
      </p:sp>
      <p:sp>
        <p:nvSpPr>
          <p:cNvPr id="26" name="Text 2"/>
          <p:cNvSpPr/>
          <p:nvPr/>
        </p:nvSpPr>
        <p:spPr>
          <a:xfrm>
            <a:off x="2840698" y="2814495"/>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6E8C4D"/>
                </a:solidFill>
                <a:latin typeface="Solway" pitchFamily="34" charset="0"/>
                <a:ea typeface="Solway" pitchFamily="34" charset="-122"/>
                <a:cs typeface="Solway" pitchFamily="34" charset="-120"/>
              </a:rPr>
              <a:t>05.Banks</a:t>
            </a:r>
            <a:endParaRPr lang="en-US" sz="2250" dirty="0"/>
          </a:p>
        </p:txBody>
      </p:sp>
      <p:sp>
        <p:nvSpPr>
          <p:cNvPr id="27" name="Text 3"/>
          <p:cNvSpPr/>
          <p:nvPr/>
        </p:nvSpPr>
        <p:spPr>
          <a:xfrm>
            <a:off x="2840698" y="3192685"/>
            <a:ext cx="3238500" cy="1143000"/>
          </a:xfrm>
          <a:prstGeom prst="rect">
            <a:avLst/>
          </a:prstGeom>
          <a:noFill/>
          <a:ln/>
        </p:spPr>
        <p:txBody>
          <a:bodyPr wrap="square" lIns="0" tIns="0" rIns="0" bIns="0" rtlCol="0" anchor="ctr"/>
          <a:lstStyle/>
          <a:p>
            <a:pPr>
              <a:lnSpc>
                <a:spcPct val="79650"/>
              </a:lnSpc>
            </a:pPr>
            <a:r>
              <a:rPr lang="en-US" sz="1500" dirty="0">
                <a:solidFill>
                  <a:srgbClr val="2D2D2D"/>
                </a:solidFill>
                <a:latin typeface="Poppins" pitchFamily="34" charset="0"/>
                <a:ea typeface="Poppins" pitchFamily="34" charset="-122"/>
                <a:cs typeface="Poppins" pitchFamily="34" charset="-120"/>
              </a:rPr>
              <a:t>Banks are open Monday to Friday from 08:30 (UTC) to 15:30 (UTC).</a:t>
            </a:r>
          </a:p>
          <a:p>
            <a:pPr>
              <a:lnSpc>
                <a:spcPct val="79650"/>
              </a:lnSpc>
            </a:pPr>
            <a:endParaRPr lang="en-US" sz="1500" dirty="0">
              <a:solidFill>
                <a:srgbClr val="2D2D2D"/>
              </a:solidFill>
              <a:latin typeface="Poppins" pitchFamily="34" charset="0"/>
              <a:ea typeface="Poppins" pitchFamily="34" charset="-122"/>
              <a:cs typeface="Poppins" pitchFamily="34" charset="-120"/>
            </a:endParaRPr>
          </a:p>
          <a:p>
            <a:pPr>
              <a:lnSpc>
                <a:spcPct val="79650"/>
              </a:lnSpc>
            </a:pPr>
            <a:r>
              <a:rPr lang="en-US" sz="1500" dirty="0">
                <a:solidFill>
                  <a:srgbClr val="2D2D2D"/>
                </a:solidFill>
                <a:latin typeface="Poppins" pitchFamily="34" charset="0"/>
                <a:ea typeface="Poppins" pitchFamily="34" charset="-122"/>
                <a:cs typeface="Poppins" pitchFamily="34" charset="-120"/>
              </a:rPr>
              <a:t> Commercial banks offer foreign exchange facilities</a:t>
            </a:r>
            <a:endParaRPr lang="en-US" sz="1500" dirty="0"/>
          </a:p>
        </p:txBody>
      </p:sp>
      <p:sp>
        <p:nvSpPr>
          <p:cNvPr id="28" name="Text 4"/>
          <p:cNvSpPr/>
          <p:nvPr/>
        </p:nvSpPr>
        <p:spPr>
          <a:xfrm>
            <a:off x="6972719" y="2762021"/>
            <a:ext cx="3248025" cy="342900"/>
          </a:xfrm>
          <a:prstGeom prst="rect">
            <a:avLst/>
          </a:prstGeom>
          <a:noFill/>
          <a:ln/>
        </p:spPr>
        <p:txBody>
          <a:bodyPr wrap="square" lIns="0" tIns="0" rIns="0" bIns="0" rtlCol="0" anchor="ctr"/>
          <a:lstStyle/>
          <a:p>
            <a:pPr marL="0" indent="0" algn="l">
              <a:lnSpc>
                <a:spcPct val="79650"/>
              </a:lnSpc>
              <a:buNone/>
            </a:pPr>
            <a:r>
              <a:rPr lang="en-US" sz="2250" b="1" dirty="0">
                <a:solidFill>
                  <a:srgbClr val="14892C"/>
                </a:solidFill>
                <a:latin typeface="Solway" pitchFamily="34" charset="0"/>
                <a:ea typeface="Solway" pitchFamily="34" charset="-122"/>
                <a:cs typeface="Solway" pitchFamily="34" charset="-120"/>
              </a:rPr>
              <a:t>06. Weather</a:t>
            </a:r>
            <a:endParaRPr lang="en-US" sz="2250" dirty="0"/>
          </a:p>
        </p:txBody>
      </p:sp>
      <p:sp>
        <p:nvSpPr>
          <p:cNvPr id="29" name="Text 5"/>
          <p:cNvSpPr/>
          <p:nvPr/>
        </p:nvSpPr>
        <p:spPr>
          <a:xfrm>
            <a:off x="7103955" y="3258283"/>
            <a:ext cx="3248025" cy="2400300"/>
          </a:xfrm>
          <a:prstGeom prst="rect">
            <a:avLst/>
          </a:prstGeom>
          <a:noFill/>
          <a:ln/>
        </p:spPr>
        <p:txBody>
          <a:bodyPr wrap="square" lIns="0" tIns="0" rIns="0" bIns="0" rtlCol="0" anchor="ctr"/>
          <a:lstStyle/>
          <a:p>
            <a:r>
              <a:rPr lang="en-US" sz="1500" dirty="0">
                <a:solidFill>
                  <a:srgbClr val="171717"/>
                </a:solidFill>
                <a:latin typeface="Poppins" pitchFamily="34" charset="0"/>
                <a:ea typeface="Poppins" pitchFamily="34" charset="-122"/>
                <a:cs typeface="Poppins" pitchFamily="34" charset="-120"/>
              </a:rPr>
              <a:t>Average weather from May 21 to 31 Below you will find general information about the weather in Dakar for the month of May:</a:t>
            </a:r>
          </a:p>
          <a:p>
            <a:endParaRPr lang="en-US" sz="1500" dirty="0">
              <a:solidFill>
                <a:srgbClr val="171717"/>
              </a:solidFill>
              <a:latin typeface="Poppins" pitchFamily="34" charset="0"/>
              <a:ea typeface="Poppins" pitchFamily="34" charset="-122"/>
              <a:cs typeface="Poppins" pitchFamily="34" charset="-120"/>
            </a:endParaRPr>
          </a:p>
          <a:p>
            <a:r>
              <a:rPr lang="en-US" sz="1500" dirty="0">
                <a:solidFill>
                  <a:srgbClr val="171717"/>
                </a:solidFill>
                <a:latin typeface="Poppins" pitchFamily="34" charset="0"/>
                <a:ea typeface="Poppins" pitchFamily="34" charset="-122"/>
                <a:cs typeface="Poppins" pitchFamily="34" charset="-120"/>
              </a:rPr>
              <a:t> </a:t>
            </a:r>
            <a:r>
              <a:rPr lang="en-US" sz="1500" b="1" dirty="0">
                <a:solidFill>
                  <a:srgbClr val="171717"/>
                </a:solidFill>
                <a:latin typeface="Poppins" pitchFamily="34" charset="0"/>
                <a:ea typeface="Poppins" pitchFamily="34" charset="-122"/>
                <a:cs typeface="Poppins" pitchFamily="34" charset="-120"/>
              </a:rPr>
              <a:t>Weather at 9am 24°C </a:t>
            </a:r>
          </a:p>
          <a:p>
            <a:r>
              <a:rPr lang="en-US" sz="1500" b="1" dirty="0">
                <a:solidFill>
                  <a:srgbClr val="171717"/>
                </a:solidFill>
                <a:latin typeface="Poppins" pitchFamily="34" charset="0"/>
                <a:ea typeface="Poppins" pitchFamily="34" charset="-122"/>
                <a:cs typeface="Poppins" pitchFamily="34" charset="-120"/>
              </a:rPr>
              <a:t>Weather at 12pm 26°C</a:t>
            </a:r>
          </a:p>
          <a:p>
            <a:r>
              <a:rPr lang="en-US" sz="1500" b="1" dirty="0">
                <a:solidFill>
                  <a:srgbClr val="171717"/>
                </a:solidFill>
                <a:latin typeface="Poppins" pitchFamily="34" charset="0"/>
                <a:ea typeface="Poppins" pitchFamily="34" charset="-122"/>
                <a:cs typeface="Poppins" pitchFamily="34" charset="-120"/>
              </a:rPr>
              <a:t>Weather at 6pm 25°C</a:t>
            </a:r>
            <a:endParaRPr lang="en-US" sz="1500" b="1" dirty="0"/>
          </a:p>
        </p:txBody>
      </p:sp>
      <p:sp>
        <p:nvSpPr>
          <p:cNvPr id="30" name="Text 6"/>
          <p:cNvSpPr/>
          <p:nvPr/>
        </p:nvSpPr>
        <p:spPr>
          <a:xfrm>
            <a:off x="2840698" y="7566165"/>
            <a:ext cx="3238500" cy="1200150"/>
          </a:xfrm>
          <a:prstGeom prst="rect">
            <a:avLst/>
          </a:prstGeom>
          <a:noFill/>
          <a:ln/>
        </p:spPr>
        <p:txBody>
          <a:bodyPr wrap="square" lIns="0" tIns="0" rIns="0" bIns="0" rtlCol="0" anchor="ctr"/>
          <a:lstStyle/>
          <a:p>
            <a:pPr>
              <a:lnSpc>
                <a:spcPct val="79650"/>
              </a:lnSpc>
            </a:pPr>
            <a:r>
              <a:rPr lang="en-US" sz="1575" dirty="0">
                <a:solidFill>
                  <a:srgbClr val="2D2D2D"/>
                </a:solidFill>
                <a:latin typeface="Poppins" pitchFamily="34" charset="0"/>
                <a:ea typeface="Poppins" pitchFamily="34" charset="-122"/>
                <a:cs typeface="Poppins" pitchFamily="34" charset="-120"/>
              </a:rPr>
              <a:t>Local time is Greenwich Mean Time (GMT), which corresponds to the same time zone as Universal Time (UTC).</a:t>
            </a:r>
            <a:endParaRPr lang="en-US" sz="1575" dirty="0"/>
          </a:p>
        </p:txBody>
      </p:sp>
      <p:sp>
        <p:nvSpPr>
          <p:cNvPr id="31" name="Text 7"/>
          <p:cNvSpPr/>
          <p:nvPr/>
        </p:nvSpPr>
        <p:spPr>
          <a:xfrm>
            <a:off x="7136864" y="7245096"/>
            <a:ext cx="3533775" cy="1924050"/>
          </a:xfrm>
          <a:prstGeom prst="rect">
            <a:avLst/>
          </a:prstGeom>
          <a:noFill/>
          <a:ln/>
        </p:spPr>
        <p:txBody>
          <a:bodyPr wrap="square" lIns="0" tIns="0" rIns="0" bIns="0" rtlCol="0" anchor="ctr"/>
          <a:lstStyle/>
          <a:p>
            <a:pPr>
              <a:lnSpc>
                <a:spcPct val="79650"/>
              </a:lnSpc>
            </a:pPr>
            <a:r>
              <a:rPr lang="en-US" sz="1575" dirty="0">
                <a:solidFill>
                  <a:srgbClr val="2D2D2D"/>
                </a:solidFill>
                <a:latin typeface="Poppins" pitchFamily="34" charset="0"/>
                <a:ea typeface="Poppins" pitchFamily="34" charset="-122"/>
                <a:cs typeface="Poppins" pitchFamily="34" charset="-120"/>
              </a:rPr>
              <a:t>The local voltage is 230 V, at a frequency of 50 Hz, with plugs of the following types:</a:t>
            </a:r>
          </a:p>
          <a:p>
            <a:pPr>
              <a:lnSpc>
                <a:spcPct val="79650"/>
              </a:lnSpc>
            </a:pPr>
            <a:r>
              <a:rPr lang="en-US" sz="1575" dirty="0">
                <a:solidFill>
                  <a:srgbClr val="2D2D2D"/>
                </a:solidFill>
                <a:latin typeface="Poppins" pitchFamily="34" charset="0"/>
                <a:ea typeface="Poppins" pitchFamily="34" charset="-122"/>
                <a:cs typeface="Poppins" pitchFamily="34" charset="-120"/>
              </a:rPr>
              <a:t>Type C: two parallel round pins.</a:t>
            </a:r>
          </a:p>
          <a:p>
            <a:pPr>
              <a:lnSpc>
                <a:spcPct val="79650"/>
              </a:lnSpc>
            </a:pPr>
            <a:r>
              <a:rPr lang="en-US" sz="1575" dirty="0">
                <a:solidFill>
                  <a:srgbClr val="2D2D2D"/>
                </a:solidFill>
                <a:latin typeface="Poppins" pitchFamily="34" charset="0"/>
                <a:ea typeface="Poppins" pitchFamily="34" charset="-122"/>
                <a:cs typeface="Poppins" pitchFamily="34" charset="-120"/>
              </a:rPr>
              <a:t>Type D: three round pins.</a:t>
            </a:r>
          </a:p>
          <a:p>
            <a:pPr>
              <a:lnSpc>
                <a:spcPct val="79650"/>
              </a:lnSpc>
            </a:pPr>
            <a:r>
              <a:rPr lang="en-US" sz="1575" dirty="0">
                <a:solidFill>
                  <a:srgbClr val="2D2D2D"/>
                </a:solidFill>
                <a:latin typeface="Poppins" pitchFamily="34" charset="0"/>
                <a:ea typeface="Poppins" pitchFamily="34" charset="-122"/>
                <a:cs typeface="Poppins" pitchFamily="34" charset="-120"/>
              </a:rPr>
              <a:t>Type E: two parallel round pins and a hole above.</a:t>
            </a:r>
            <a:endParaRPr lang="en-US" sz="1575" dirty="0"/>
          </a:p>
        </p:txBody>
      </p:sp>
      <p:sp>
        <p:nvSpPr>
          <p:cNvPr id="32" name="Text 8"/>
          <p:cNvSpPr/>
          <p:nvPr/>
        </p:nvSpPr>
        <p:spPr>
          <a:xfrm>
            <a:off x="7104107" y="6768151"/>
            <a:ext cx="3238500" cy="342900"/>
          </a:xfrm>
          <a:prstGeom prst="rect">
            <a:avLst/>
          </a:prstGeom>
          <a:noFill/>
          <a:ln/>
        </p:spPr>
        <p:txBody>
          <a:bodyPr wrap="square" lIns="0" tIns="0" rIns="0" bIns="0" rtlCol="0" anchor="ctr"/>
          <a:lstStyle/>
          <a:p>
            <a:pPr marL="0" indent="0" algn="l">
              <a:lnSpc>
                <a:spcPct val="79650"/>
              </a:lnSpc>
              <a:buNone/>
            </a:pPr>
            <a:r>
              <a:rPr lang="en-US" sz="2250" b="1" dirty="0">
                <a:solidFill>
                  <a:srgbClr val="E6B23E"/>
                </a:solidFill>
                <a:latin typeface="Solway" pitchFamily="34" charset="0"/>
                <a:ea typeface="Solway" pitchFamily="34" charset="-122"/>
                <a:cs typeface="Solway" pitchFamily="34" charset="-120"/>
              </a:rPr>
              <a:t>08. Electricity</a:t>
            </a:r>
            <a:endParaRPr lang="en-US" sz="2250" dirty="0"/>
          </a:p>
        </p:txBody>
      </p:sp>
      <p:pic>
        <p:nvPicPr>
          <p:cNvPr id="33" name="Image 22" descr="preencoded.png"/>
          <p:cNvPicPr>
            <a:picLocks noChangeAspect="1"/>
          </p:cNvPicPr>
          <p:nvPr/>
        </p:nvPicPr>
        <p:blipFill>
          <a:blip r:embed="rId19"/>
          <a:stretch>
            <a:fillRect/>
          </a:stretch>
        </p:blipFill>
        <p:spPr>
          <a:xfrm>
            <a:off x="997182" y="2820714"/>
            <a:ext cx="1200150" cy="1200150"/>
          </a:xfrm>
          <a:prstGeom prst="rect">
            <a:avLst/>
          </a:prstGeom>
        </p:spPr>
      </p:pic>
      <p:pic>
        <p:nvPicPr>
          <p:cNvPr id="34" name="Image 23" descr="preencoded.png"/>
          <p:cNvPicPr>
            <a:picLocks noChangeAspect="1"/>
          </p:cNvPicPr>
          <p:nvPr/>
        </p:nvPicPr>
        <p:blipFill>
          <a:blip r:embed="rId20"/>
          <a:stretch>
            <a:fillRect/>
          </a:stretch>
        </p:blipFill>
        <p:spPr>
          <a:xfrm>
            <a:off x="1069343" y="7347528"/>
            <a:ext cx="1057275" cy="1057275"/>
          </a:xfrm>
          <a:prstGeom prst="rect">
            <a:avLst/>
          </a:prstGeom>
        </p:spPr>
      </p:pic>
      <p:pic>
        <p:nvPicPr>
          <p:cNvPr id="35" name="Image 24" descr="preencoded.png"/>
          <p:cNvPicPr>
            <a:picLocks noChangeAspect="1"/>
          </p:cNvPicPr>
          <p:nvPr/>
        </p:nvPicPr>
        <p:blipFill>
          <a:blip r:embed="rId21"/>
          <a:stretch>
            <a:fillRect/>
          </a:stretch>
        </p:blipFill>
        <p:spPr>
          <a:xfrm>
            <a:off x="11085671" y="7294293"/>
            <a:ext cx="1162050" cy="1162050"/>
          </a:xfrm>
          <a:prstGeom prst="rect">
            <a:avLst/>
          </a:prstGeom>
        </p:spPr>
      </p:pic>
      <p:pic>
        <p:nvPicPr>
          <p:cNvPr id="36" name="Image 25" descr="preencoded.png"/>
          <p:cNvPicPr>
            <a:picLocks noChangeAspect="1"/>
          </p:cNvPicPr>
          <p:nvPr/>
        </p:nvPicPr>
        <p:blipFill>
          <a:blip r:embed="rId22"/>
          <a:stretch>
            <a:fillRect/>
          </a:stretch>
        </p:blipFill>
        <p:spPr>
          <a:xfrm>
            <a:off x="11065955" y="2847775"/>
            <a:ext cx="1295400" cy="1295400"/>
          </a:xfrm>
          <a:prstGeom prst="rect">
            <a:avLst/>
          </a:prstGeom>
        </p:spPr>
      </p:pic>
      <p:sp>
        <p:nvSpPr>
          <p:cNvPr id="37" name="Text 9"/>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8</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400" y="-483060"/>
            <a:ext cx="18288000" cy="10287000"/>
          </a:xfrm>
          <a:prstGeom prst="rect">
            <a:avLst/>
          </a:prstGeom>
        </p:spPr>
      </p:pic>
      <p:pic>
        <p:nvPicPr>
          <p:cNvPr id="3" name="Image 1" descr="preencoded.png"/>
          <p:cNvPicPr>
            <a:picLocks noChangeAspect="1"/>
          </p:cNvPicPr>
          <p:nvPr/>
        </p:nvPicPr>
        <p:blipFill>
          <a:blip r:embed="rId4"/>
          <a:stretch>
            <a:fillRect/>
          </a:stretch>
        </p:blipFill>
        <p:spPr>
          <a:xfrm>
            <a:off x="7608560" y="7051472"/>
            <a:ext cx="6105525" cy="3257550"/>
          </a:xfrm>
          <a:prstGeom prst="rect">
            <a:avLst/>
          </a:prstGeom>
        </p:spPr>
      </p:pic>
      <p:pic>
        <p:nvPicPr>
          <p:cNvPr id="4" name="Image 2" descr="preencoded.png"/>
          <p:cNvPicPr>
            <a:picLocks noChangeAspect="1"/>
          </p:cNvPicPr>
          <p:nvPr/>
        </p:nvPicPr>
        <p:blipFill>
          <a:blip r:embed="rId5"/>
          <a:stretch>
            <a:fillRect/>
          </a:stretch>
        </p:blipFill>
        <p:spPr>
          <a:xfrm rot="-21604380">
            <a:off x="9942957" y="6599958"/>
            <a:ext cx="1428750" cy="923925"/>
          </a:xfrm>
          <a:prstGeom prst="rect">
            <a:avLst/>
          </a:prstGeom>
        </p:spPr>
      </p:pic>
      <p:pic>
        <p:nvPicPr>
          <p:cNvPr id="5" name="Image 3" descr="preencoded.png"/>
          <p:cNvPicPr>
            <a:picLocks noChangeAspect="1"/>
          </p:cNvPicPr>
          <p:nvPr/>
        </p:nvPicPr>
        <p:blipFill>
          <a:blip r:embed="rId6"/>
          <a:stretch>
            <a:fillRect/>
          </a:stretch>
        </p:blipFill>
        <p:spPr>
          <a:xfrm>
            <a:off x="0" y="0"/>
            <a:ext cx="6981825" cy="3695700"/>
          </a:xfrm>
          <a:prstGeom prst="rect">
            <a:avLst/>
          </a:prstGeom>
        </p:spPr>
      </p:pic>
      <p:pic>
        <p:nvPicPr>
          <p:cNvPr id="6" name="Image 4" descr="preencoded.png"/>
          <p:cNvPicPr>
            <a:picLocks noChangeAspect="1"/>
          </p:cNvPicPr>
          <p:nvPr/>
        </p:nvPicPr>
        <p:blipFill>
          <a:blip r:embed="rId7"/>
          <a:stretch>
            <a:fillRect/>
          </a:stretch>
        </p:blipFill>
        <p:spPr>
          <a:xfrm rot="-21604380">
            <a:off x="2682592" y="3198933"/>
            <a:ext cx="1628775" cy="1057275"/>
          </a:xfrm>
          <a:prstGeom prst="rect">
            <a:avLst/>
          </a:prstGeom>
        </p:spPr>
      </p:pic>
      <p:pic>
        <p:nvPicPr>
          <p:cNvPr id="7" name="Image 5" descr="preencoded.png"/>
          <p:cNvPicPr>
            <a:picLocks noChangeAspect="1"/>
          </p:cNvPicPr>
          <p:nvPr/>
        </p:nvPicPr>
        <p:blipFill>
          <a:blip r:embed="rId8"/>
          <a:stretch>
            <a:fillRect/>
          </a:stretch>
        </p:blipFill>
        <p:spPr>
          <a:xfrm>
            <a:off x="14904011" y="7970210"/>
            <a:ext cx="2286000" cy="1476375"/>
          </a:xfrm>
          <a:prstGeom prst="rect">
            <a:avLst/>
          </a:prstGeom>
        </p:spPr>
      </p:pic>
      <p:sp>
        <p:nvSpPr>
          <p:cNvPr id="8" name="Text 0"/>
          <p:cNvSpPr/>
          <p:nvPr/>
        </p:nvSpPr>
        <p:spPr>
          <a:xfrm>
            <a:off x="8441779" y="254773"/>
            <a:ext cx="5153025" cy="3048000"/>
          </a:xfrm>
          <a:prstGeom prst="rect">
            <a:avLst/>
          </a:prstGeom>
          <a:noFill/>
          <a:ln/>
        </p:spPr>
        <p:txBody>
          <a:bodyPr wrap="square" lIns="0" tIns="0" rIns="0" bIns="0" rtlCol="0" anchor="ctr"/>
          <a:lstStyle/>
          <a:p>
            <a:pPr marL="0" indent="0" algn="l">
              <a:lnSpc>
                <a:spcPct val="105600"/>
              </a:lnSpc>
              <a:buNone/>
            </a:pPr>
            <a:r>
              <a:rPr lang="en-US" sz="3750" b="1" dirty="0">
                <a:solidFill>
                  <a:srgbClr val="14892C"/>
                </a:solidFill>
                <a:latin typeface="Raleway" pitchFamily="34" charset="0"/>
                <a:ea typeface="Raleway" pitchFamily="34" charset="-122"/>
              </a:rPr>
              <a:t>REGISTRATION</a:t>
            </a:r>
            <a:endParaRPr lang="en-US" sz="3750" dirty="0"/>
          </a:p>
          <a:p>
            <a:pPr marL="0" indent="0" algn="just">
              <a:lnSpc>
                <a:spcPct val="105600"/>
              </a:lnSpc>
              <a:buNone/>
            </a:pPr>
            <a:r>
              <a:rPr lang="en-US" sz="3750" b="1" dirty="0">
                <a:solidFill>
                  <a:srgbClr val="2B2B35"/>
                </a:solidFill>
                <a:latin typeface="Raleway" pitchFamily="34" charset="0"/>
                <a:ea typeface="Raleway" pitchFamily="34" charset="-122"/>
                <a:cs typeface="Raleway" pitchFamily="34" charset="-120"/>
              </a:rPr>
              <a:t> </a:t>
            </a:r>
            <a:endParaRPr lang="en-US" sz="3750" dirty="0"/>
          </a:p>
          <a:p>
            <a:pPr marL="0" indent="0" algn="just">
              <a:lnSpc>
                <a:spcPct val="105600"/>
              </a:lnSpc>
              <a:buNone/>
            </a:pPr>
            <a:r>
              <a:rPr lang="en-US" sz="3750" dirty="0">
                <a:solidFill>
                  <a:srgbClr val="000000"/>
                </a:solidFill>
              </a:rPr>
              <a:t> </a:t>
            </a:r>
            <a:endParaRPr lang="en-US" sz="3750" dirty="0"/>
          </a:p>
        </p:txBody>
      </p:sp>
      <p:sp>
        <p:nvSpPr>
          <p:cNvPr id="9" name="Text 1"/>
          <p:cNvSpPr/>
          <p:nvPr/>
        </p:nvSpPr>
        <p:spPr>
          <a:xfrm>
            <a:off x="13816108" y="2991307"/>
            <a:ext cx="4486275" cy="1143000"/>
          </a:xfrm>
          <a:prstGeom prst="rect">
            <a:avLst/>
          </a:prstGeom>
          <a:noFill/>
          <a:ln/>
        </p:spPr>
        <p:txBody>
          <a:bodyPr wrap="square" lIns="0" tIns="0" rIns="0" bIns="0" rtlCol="0" anchor="ctr"/>
          <a:lstStyle/>
          <a:p>
            <a:pPr>
              <a:lnSpc>
                <a:spcPct val="79650"/>
              </a:lnSpc>
            </a:pPr>
            <a:r>
              <a:rPr lang="en-US" sz="3750" b="1" dirty="0">
                <a:solidFill>
                  <a:srgbClr val="14892C"/>
                </a:solidFill>
                <a:latin typeface="Poppins" pitchFamily="34" charset="0"/>
                <a:ea typeface="Poppins" pitchFamily="34" charset="-122"/>
                <a:cs typeface="Poppins" pitchFamily="34" charset="-120"/>
              </a:rPr>
              <a:t>REGISTRATION LINK</a:t>
            </a:r>
            <a:endParaRPr lang="en-US" sz="3750" dirty="0"/>
          </a:p>
        </p:txBody>
      </p:sp>
      <p:sp>
        <p:nvSpPr>
          <p:cNvPr id="10" name="Text 2"/>
          <p:cNvSpPr/>
          <p:nvPr/>
        </p:nvSpPr>
        <p:spPr>
          <a:xfrm>
            <a:off x="8219161" y="7444540"/>
            <a:ext cx="5076825" cy="2171700"/>
          </a:xfrm>
          <a:prstGeom prst="rect">
            <a:avLst/>
          </a:prstGeom>
          <a:noFill/>
          <a:ln/>
        </p:spPr>
        <p:txBody>
          <a:bodyPr wrap="square" lIns="0" tIns="0" rIns="0" bIns="0" rtlCol="0" anchor="ctr"/>
          <a:lstStyle/>
          <a:p>
            <a:pPr>
              <a:lnSpc>
                <a:spcPct val="124866"/>
              </a:lnSpc>
            </a:pPr>
            <a:r>
              <a:rPr lang="en-US" dirty="0">
                <a:solidFill>
                  <a:srgbClr val="FFFFFF"/>
                </a:solidFill>
                <a:latin typeface="Poppins" pitchFamily="34" charset="0"/>
                <a:ea typeface="Poppins" pitchFamily="34" charset="-122"/>
                <a:cs typeface="Poppins" pitchFamily="34" charset="-120"/>
              </a:rPr>
              <a:t>Only participants who have formally completed their registration form will be issued with a pre-confectioned badge. However, registration will be open at the King Fahd Palace Hotel from May 28 to 30, 2025.</a:t>
            </a:r>
            <a:endParaRPr lang="en-US" sz="1800" dirty="0"/>
          </a:p>
        </p:txBody>
      </p:sp>
      <p:pic>
        <p:nvPicPr>
          <p:cNvPr id="11" name="Image 6" descr="preencoded.png"/>
          <p:cNvPicPr>
            <a:picLocks noChangeAspect="1"/>
          </p:cNvPicPr>
          <p:nvPr/>
        </p:nvPicPr>
        <p:blipFill>
          <a:blip r:embed="rId9"/>
          <a:stretch>
            <a:fillRect/>
          </a:stretch>
        </p:blipFill>
        <p:spPr>
          <a:xfrm>
            <a:off x="250109" y="5063633"/>
            <a:ext cx="6648450" cy="5067300"/>
          </a:xfrm>
          <a:prstGeom prst="rect">
            <a:avLst/>
          </a:prstGeom>
        </p:spPr>
      </p:pic>
      <p:sp>
        <p:nvSpPr>
          <p:cNvPr id="12" name="Text 3"/>
          <p:cNvSpPr/>
          <p:nvPr/>
        </p:nvSpPr>
        <p:spPr>
          <a:xfrm>
            <a:off x="1590704" y="261384"/>
            <a:ext cx="3819525" cy="3038475"/>
          </a:xfrm>
          <a:prstGeom prst="rect">
            <a:avLst/>
          </a:prstGeom>
          <a:noFill/>
          <a:ln/>
        </p:spPr>
        <p:txBody>
          <a:bodyPr wrap="square" lIns="0" tIns="0" rIns="0" bIns="0" rtlCol="0" anchor="ctr"/>
          <a:lstStyle/>
          <a:p>
            <a:pPr algn="ctr">
              <a:lnSpc>
                <a:spcPct val="150000"/>
              </a:lnSpc>
            </a:pPr>
            <a:r>
              <a:rPr lang="en-US" sz="2400" b="1" dirty="0">
                <a:solidFill>
                  <a:schemeClr val="bg1"/>
                </a:solidFill>
                <a:latin typeface="Arial Black" panose="020B0A04020102020204" pitchFamily="34" charset="0"/>
                <a:ea typeface="Raleway" pitchFamily="34" charset="-122"/>
                <a:cs typeface="Raleway" pitchFamily="34" charset="-120"/>
              </a:rPr>
              <a:t>26th Ordinary Session of the ATU Board of Directors   </a:t>
            </a:r>
          </a:p>
          <a:p>
            <a:pPr marL="0" indent="0" algn="ctr">
              <a:lnSpc>
                <a:spcPct val="150000"/>
              </a:lnSpc>
              <a:buNone/>
            </a:pPr>
            <a:r>
              <a:rPr lang="en-US" sz="2400" b="1" dirty="0">
                <a:solidFill>
                  <a:schemeClr val="bg1"/>
                </a:solidFill>
                <a:latin typeface="Arial Black" panose="020B0A04020102020204" pitchFamily="34" charset="0"/>
                <a:ea typeface="Poppins" pitchFamily="34" charset="-122"/>
                <a:cs typeface="Poppins" pitchFamily="34" charset="-120"/>
              </a:rPr>
              <a:t>-Dakar</a:t>
            </a:r>
            <a:endParaRPr lang="en-US" sz="2400" dirty="0">
              <a:solidFill>
                <a:schemeClr val="bg1"/>
              </a:solidFill>
              <a:latin typeface="Arial Black" panose="020B0A04020102020204" pitchFamily="34" charset="0"/>
            </a:endParaRPr>
          </a:p>
        </p:txBody>
      </p:sp>
      <p:pic>
        <p:nvPicPr>
          <p:cNvPr id="13" name="Image 7" descr="preencoded.png"/>
          <p:cNvPicPr>
            <a:picLocks noChangeAspect="1"/>
          </p:cNvPicPr>
          <p:nvPr/>
        </p:nvPicPr>
        <p:blipFill>
          <a:blip r:embed="rId10"/>
          <a:stretch>
            <a:fillRect/>
          </a:stretch>
        </p:blipFill>
        <p:spPr>
          <a:xfrm>
            <a:off x="7613475" y="1902133"/>
            <a:ext cx="6048375" cy="5143500"/>
          </a:xfrm>
          <a:prstGeom prst="rect">
            <a:avLst/>
          </a:prstGeom>
        </p:spPr>
      </p:pic>
      <p:sp>
        <p:nvSpPr>
          <p:cNvPr id="14" name="Text 4"/>
          <p:cNvSpPr/>
          <p:nvPr/>
        </p:nvSpPr>
        <p:spPr>
          <a:xfrm>
            <a:off x="17983200" y="10001250"/>
            <a:ext cx="304800" cy="285750"/>
          </a:xfrm>
          <a:prstGeom prst="rect">
            <a:avLst/>
          </a:prstGeom>
          <a:noFill/>
          <a:ln/>
        </p:spPr>
        <p:txBody>
          <a:bodyPr wrap="square" lIns="0" tIns="0" rIns="0" bIns="0" rtlCol="0" anchor="ctr"/>
          <a:lstStyle/>
          <a:p>
            <a:pPr marL="0" indent="0" algn="ctr">
              <a:buNone/>
            </a:pPr>
            <a:r>
              <a:rPr lang="en-US" sz="1500" u="none" dirty="0">
                <a:solidFill>
                  <a:srgbClr val="000000"/>
                </a:solidFill>
                <a:uFill>
                  <a:solidFill>
                    <a:srgbClr val="000000"/>
                  </a:solidFill>
                </a:uFill>
                <a:latin typeface="Inter" pitchFamily="34" charset="0"/>
                <a:ea typeface="Inter" pitchFamily="34" charset="-122"/>
                <a:cs typeface="Inter" pitchFamily="34" charset="-120"/>
              </a:rPr>
              <a:t>9</a:t>
            </a:r>
            <a:endParaRPr lang="en-US" sz="1500" dirty="0"/>
          </a:p>
        </p:txBody>
      </p:sp>
      <p:sp>
        <p:nvSpPr>
          <p:cNvPr id="15" name="ZoneTexte 14">
            <a:extLst>
              <a:ext uri="{FF2B5EF4-FFF2-40B4-BE49-F238E27FC236}">
                <a16:creationId xmlns:a16="http://schemas.microsoft.com/office/drawing/2014/main" id="{27A1BEE5-1716-47C4-AA2F-410208324380}"/>
              </a:ext>
            </a:extLst>
          </p:cNvPr>
          <p:cNvSpPr txBox="1"/>
          <p:nvPr/>
        </p:nvSpPr>
        <p:spPr>
          <a:xfrm>
            <a:off x="14171105" y="5552529"/>
            <a:ext cx="3657600" cy="1200329"/>
          </a:xfrm>
          <a:prstGeom prst="rect">
            <a:avLst/>
          </a:prstGeom>
          <a:noFill/>
        </p:spPr>
        <p:txBody>
          <a:bodyPr wrap="square" rtlCol="0">
            <a:spAutoFit/>
          </a:bodyPr>
          <a:lstStyle/>
          <a:p>
            <a:r>
              <a:rPr lang="en-US" dirty="0"/>
              <a:t>For any assistance, please contact </a:t>
            </a:r>
            <a:r>
              <a:rPr lang="en-US" dirty="0" err="1"/>
              <a:t>Mr</a:t>
            </a:r>
            <a:r>
              <a:rPr lang="en-US" dirty="0"/>
              <a:t> Kevin NDONG </a:t>
            </a:r>
          </a:p>
          <a:p>
            <a:r>
              <a:rPr lang="fr-FR" dirty="0">
                <a:hlinkClick r:id="rId11"/>
              </a:rPr>
              <a:t>kevin.ndong@artp.sn</a:t>
            </a:r>
            <a:endParaRPr lang="fr-FR" dirty="0"/>
          </a:p>
          <a:p>
            <a:r>
              <a:rPr lang="fr-FR" dirty="0"/>
              <a:t>Phone : 00221774500980</a:t>
            </a:r>
          </a:p>
        </p:txBody>
      </p:sp>
      <p:sp>
        <p:nvSpPr>
          <p:cNvPr id="16" name="ZoneTexte 15">
            <a:extLst>
              <a:ext uri="{FF2B5EF4-FFF2-40B4-BE49-F238E27FC236}">
                <a16:creationId xmlns:a16="http://schemas.microsoft.com/office/drawing/2014/main" id="{4083D469-AB1A-4339-AD85-D7E3A900E199}"/>
              </a:ext>
            </a:extLst>
          </p:cNvPr>
          <p:cNvSpPr txBox="1"/>
          <p:nvPr/>
        </p:nvSpPr>
        <p:spPr>
          <a:xfrm>
            <a:off x="14004235" y="4247307"/>
            <a:ext cx="3547773" cy="461665"/>
          </a:xfrm>
          <a:prstGeom prst="rect">
            <a:avLst/>
          </a:prstGeom>
          <a:noFill/>
        </p:spPr>
        <p:txBody>
          <a:bodyPr wrap="square" rtlCol="0">
            <a:spAutoFit/>
          </a:bodyPr>
          <a:lstStyle/>
          <a:p>
            <a:r>
              <a:rPr lang="fr-FR" sz="2400" u="sng" dirty="0">
                <a:hlinkClick r:id="rId12"/>
              </a:rPr>
              <a:t>https://tally.so/r/3x6p9y</a:t>
            </a:r>
            <a:endParaRPr lang="fr-FR"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1543</Words>
  <Application>Microsoft Office PowerPoint</Application>
  <PresentationFormat>Personnalisé</PresentationFormat>
  <Paragraphs>258</Paragraphs>
  <Slides>10</Slides>
  <Notes>10</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10</vt:i4>
      </vt:variant>
    </vt:vector>
  </HeadingPairs>
  <TitlesOfParts>
    <vt:vector size="23" baseType="lpstr">
      <vt:lpstr>Arial</vt:lpstr>
      <vt:lpstr>Arial Black</vt:lpstr>
      <vt:lpstr>Cabin</vt:lpstr>
      <vt:lpstr>Calibri</vt:lpstr>
      <vt:lpstr>Inter</vt:lpstr>
      <vt:lpstr>Merriweather</vt:lpstr>
      <vt:lpstr>Montserrat</vt:lpstr>
      <vt:lpstr>Poppins</vt:lpstr>
      <vt:lpstr>Raleway</vt:lpstr>
      <vt:lpstr>Roboto</vt:lpstr>
      <vt:lpstr>Roboto Condensed</vt:lpstr>
      <vt:lpstr>Solway</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Reine BASSENE</cp:lastModifiedBy>
  <cp:revision>10</cp:revision>
  <dcterms:created xsi:type="dcterms:W3CDTF">2025-04-10T09:17:19Z</dcterms:created>
  <dcterms:modified xsi:type="dcterms:W3CDTF">2025-04-11T18:12:07Z</dcterms:modified>
</cp:coreProperties>
</file>